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handoutMasterIdLst>
    <p:handoutMasterId r:id="rId33"/>
  </p:handoutMasterIdLst>
  <p:sldIdLst>
    <p:sldId id="437" r:id="rId4"/>
    <p:sldId id="735" r:id="rId6"/>
    <p:sldId id="763" r:id="rId7"/>
    <p:sldId id="739" r:id="rId8"/>
    <p:sldId id="755" r:id="rId9"/>
    <p:sldId id="462" r:id="rId10"/>
    <p:sldId id="750" r:id="rId11"/>
    <p:sldId id="276" r:id="rId12"/>
    <p:sldId id="768" r:id="rId13"/>
    <p:sldId id="257" r:id="rId14"/>
    <p:sldId id="259" r:id="rId15"/>
    <p:sldId id="261" r:id="rId16"/>
    <p:sldId id="752" r:id="rId17"/>
    <p:sldId id="758" r:id="rId18"/>
    <p:sldId id="760" r:id="rId19"/>
    <p:sldId id="761" r:id="rId20"/>
    <p:sldId id="762" r:id="rId21"/>
    <p:sldId id="764" r:id="rId22"/>
    <p:sldId id="765" r:id="rId23"/>
    <p:sldId id="767" r:id="rId24"/>
    <p:sldId id="667" r:id="rId25"/>
    <p:sldId id="748" r:id="rId26"/>
    <p:sldId id="747" r:id="rId27"/>
    <p:sldId id="759" r:id="rId28"/>
    <p:sldId id="260" r:id="rId29"/>
    <p:sldId id="769" r:id="rId30"/>
    <p:sldId id="279" r:id="rId31"/>
    <p:sldId id="482" r:id="rId32"/>
  </p:sldIdLst>
  <p:sldSz cx="12192000" cy="6858000"/>
  <p:notesSz cx="6858000" cy="9144000"/>
  <p:embeddedFontLst>
    <p:embeddedFont>
      <p:font typeface="LEMON MILK" panose="00000500000000000000" charset="0"/>
      <p:regular r:id="rId37"/>
    </p:embeddedFont>
    <p:embeddedFont>
      <p:font typeface="Calibri" panose="020F0502020204030204"/>
      <p:regular r:id="rId38"/>
      <p:bold r:id="rId39"/>
      <p:italic r:id="rId40"/>
      <p:boldItalic r:id="rId41"/>
    </p:embeddedFont>
    <p:embeddedFont>
      <p:font typeface="Calibri" panose="020F0502020204030204" charset="0"/>
      <p:regular r:id="rId42"/>
      <p:bold r:id="rId43"/>
      <p:italic r:id="rId44"/>
      <p:boldItalic r:id="rId45"/>
    </p:embeddedFont>
    <p:embeddedFont>
      <p:font typeface="Cambria" panose="02040503050406030204" pitchFamily="18" charset="0"/>
      <p:regular r:id="rId46"/>
      <p:bold r:id="rId47"/>
      <p:italic r:id="rId48"/>
      <p:boldItalic r:id="rId49"/>
    </p:embeddedFont>
    <p:embeddedFont>
      <p:font typeface="LEMON MILK" panose="00000500000000000000"/>
      <p:regular r:id="rId50"/>
    </p:embeddedFont>
    <p:embeddedFont>
      <p:font typeface="Calibri Light" panose="020F0302020204030204"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4949"/>
    <a:srgbClr val="007AFF"/>
    <a:srgbClr val="00799E"/>
    <a:srgbClr val="073A6D"/>
    <a:srgbClr val="A0B2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8892" autoAdjust="0"/>
    <p:restoredTop sz="77098" autoAdjust="0"/>
  </p:normalViewPr>
  <p:slideViewPr>
    <p:cSldViewPr snapToGrid="0">
      <p:cViewPr varScale="1">
        <p:scale>
          <a:sx n="103" d="100"/>
          <a:sy n="103" d="100"/>
        </p:scale>
        <p:origin x="114" y="300"/>
      </p:cViewPr>
      <p:guideLst/>
    </p:cSldViewPr>
  </p:slideViewPr>
  <p:notesTextViewPr>
    <p:cViewPr>
      <p:scale>
        <a:sx n="1" d="1"/>
        <a:sy n="1" d="1"/>
      </p:scale>
      <p:origin x="0" y="0"/>
    </p:cViewPr>
  </p:notesTextViewPr>
  <p:sorterViewPr>
    <p:cViewPr>
      <p:scale>
        <a:sx n="100" d="100"/>
        <a:sy n="100" d="100"/>
      </p:scale>
      <p:origin x="0" y="-3522"/>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2" Type="http://schemas.openxmlformats.org/officeDocument/2006/relationships/font" Target="fonts/font16.fntdata"/><Relationship Id="rId51" Type="http://schemas.openxmlformats.org/officeDocument/2006/relationships/font" Target="fonts/font15.fntdata"/><Relationship Id="rId50" Type="http://schemas.openxmlformats.org/officeDocument/2006/relationships/font" Target="fonts/font14.fntdata"/><Relationship Id="rId5" Type="http://schemas.openxmlformats.org/officeDocument/2006/relationships/notesMaster" Target="notesMasters/notesMaster1.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83B110-A278-4E63-8109-C4FCCE32FC00}" type="slidenum">
              <a:rPr lang="en-US" smtClean="0"/>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51649" y="259644"/>
            <a:ext cx="6354702" cy="3574520"/>
          </a:xfrm>
          <a:prstGeom prst="rect">
            <a:avLst/>
          </a:prstGeom>
          <a:noFill/>
          <a:ln w="12700">
            <a:solidFill>
              <a:prstClr val="black"/>
            </a:solidFill>
          </a:ln>
        </p:spPr>
        <p:txBody>
          <a:bodyPr vert="horz" lIns="91440" tIns="45720" rIns="91440" bIns="45720" rtlCol="0" anchor="ct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fld>
            <a:endParaRPr lang="en-US"/>
          </a:p>
        </p:txBody>
      </p:sp>
      <p:sp>
        <p:nvSpPr>
          <p:cNvPr id="8" name="Notes Placeholder 7"/>
          <p:cNvSpPr>
            <a:spLocks noGrp="1"/>
          </p:cNvSpPr>
          <p:nvPr>
            <p:ph type="body" sz="quarter" idx="3"/>
          </p:nvPr>
        </p:nvSpPr>
        <p:spPr>
          <a:xfrm>
            <a:off x="238009" y="3996267"/>
            <a:ext cx="6354702" cy="4605866"/>
          </a:xfrm>
          <a:prstGeom prst="rect">
            <a:avLst/>
          </a:prstGeom>
        </p:spPr>
        <p:txBody>
          <a:bodyPr vert="horz" lIns="91440" tIns="45720" rIns="91440" bIns="45720" rtlCol="0"/>
          <a:lstStyle/>
          <a:p>
            <a:pPr lvl="0"/>
            <a:r>
              <a:rPr lang="en-US" dirty="0"/>
              <a:t>Click to edit Master text styles</a:t>
            </a:r>
            <a:endParaRPr lang="en-US" dirty="0"/>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E5F506-F340-4668-9C05-0CDB48635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42913"/>
            <a:ext cx="6134100" cy="3451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03CCA65-4761-4F88-BFBB-4AE1CF0B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3"/>
          </p:nvPr>
        </p:nvSpPr>
        <p:spPr/>
        <p:txBody>
          <a:bodyPr/>
          <a:p>
            <a:endParaRPr lang="en-US"/>
          </a:p>
        </p:txBody>
      </p:sp>
      <p:sp>
        <p:nvSpPr>
          <p:cNvPr id="4" name="Slide Number Placeholder 3"/>
          <p:cNvSpPr>
            <a:spLocks noGrp="1"/>
          </p:cNvSpPr>
          <p:nvPr>
            <p:ph type="sldNum" sz="quarter" idx="5"/>
          </p:nvPr>
        </p:nvSpPr>
        <p:spPr/>
        <p:txBody>
          <a:bodyPr/>
          <a:p>
            <a:fld id="{21B2AA4F-B828-4D7C-AFD3-893933DAFCB4}"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4013" y="442913"/>
            <a:ext cx="6134100" cy="34512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03CCA65-4761-4F88-BFBB-4AE1CF0BD6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12A71877-1279-4EE2-B8A1-EF4110031B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E5F506-F340-4668-9C05-0CDB48635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3E5F506-F340-4668-9C05-0CDB48635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2413" y="260350"/>
            <a:ext cx="6353175" cy="357346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63A1C593-65D0-4073-BCC9-577B9352EA9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63A1C593-65D0-4073-BCC9-577B9352EA9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63A1C593-65D0-4073-BCC9-577B9352EA9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63A1C593-65D0-4073-BCC9-577B9352EA9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5.png"/><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 name="Picture 3" descr="e1"/>
          <p:cNvPicPr>
            <a:picLocks noChangeAspect="1"/>
          </p:cNvPicPr>
          <p:nvPr/>
        </p:nvPicPr>
        <p:blipFill>
          <a:blip r:embed="rId1"/>
          <a:srcRect/>
          <a:stretch>
            <a:fillRect/>
          </a:stretch>
        </p:blipFill>
        <p:spPr>
          <a:xfrm>
            <a:off x="4916170" y="2167890"/>
            <a:ext cx="7191375" cy="4690110"/>
          </a:xfrm>
          <a:prstGeom prst="rect">
            <a:avLst/>
          </a:prstGeom>
        </p:spPr>
      </p:pic>
      <p:sp>
        <p:nvSpPr>
          <p:cNvPr id="2" name="Text Box 1"/>
          <p:cNvSpPr txBox="1"/>
          <p:nvPr/>
        </p:nvSpPr>
        <p:spPr>
          <a:xfrm>
            <a:off x="1200785" y="540385"/>
            <a:ext cx="9790430" cy="1322070"/>
          </a:xfrm>
          <a:prstGeom prst="rect">
            <a:avLst/>
          </a:prstGeom>
          <a:noFill/>
        </p:spPr>
        <p:txBody>
          <a:bodyPr wrap="square"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charset="0"/>
                <a:ea typeface="+mn-ea"/>
                <a:cs typeface="LEMON MILK" panose="00000500000000000000" charset="0"/>
                <a:sym typeface="+mn-ea"/>
              </a:rPr>
              <a:t>OPIOIDS &amp; MEDICATIONS USED TO TREAT MENTAL HEALTH DISORDERS</a:t>
            </a:r>
            <a:endParaRPr kumimoji="0" lang="en-US" sz="4000" b="1" i="0" u="none" strike="noStrike" kern="1200" cap="none" spc="0" normalizeH="0" baseline="0" noProof="0" dirty="0">
              <a:ln>
                <a:noFill/>
              </a:ln>
              <a:solidFill>
                <a:srgbClr val="434949"/>
              </a:solidFill>
              <a:effectLst/>
              <a:uLnTx/>
              <a:uFillTx/>
              <a:latin typeface="LEMON MILK" panose="00000500000000000000" charset="0"/>
              <a:ea typeface="+mn-ea"/>
              <a:cs typeface="LEMON MILK" panose="00000500000000000000" charset="0"/>
              <a:sym typeface="+mn-ea"/>
            </a:endParaRPr>
          </a:p>
        </p:txBody>
      </p:sp>
      <p:sp>
        <p:nvSpPr>
          <p:cNvPr id="5" name="TextBox 4"/>
          <p:cNvSpPr txBox="1"/>
          <p:nvPr/>
        </p:nvSpPr>
        <p:spPr>
          <a:xfrm>
            <a:off x="301083" y="5568869"/>
            <a:ext cx="4527395" cy="646331"/>
          </a:xfrm>
          <a:prstGeom prst="rect">
            <a:avLst/>
          </a:prstGeom>
          <a:noFill/>
        </p:spPr>
        <p:txBody>
          <a:bodyPr wrap="square" rtlCol="0">
            <a:spAutoFit/>
          </a:bodyPr>
          <a:lstStyle/>
          <a:p>
            <a:r>
              <a:rPr lang="en-US" b="1" dirty="0">
                <a:solidFill>
                  <a:srgbClr val="434949"/>
                </a:solidFill>
              </a:rPr>
              <a:t>Dr. Jeffrey Carlson </a:t>
            </a:r>
            <a:endParaRPr lang="en-US" b="1" dirty="0">
              <a:solidFill>
                <a:srgbClr val="434949"/>
              </a:solidFill>
            </a:endParaRPr>
          </a:p>
          <a:p>
            <a:r>
              <a:rPr lang="en-US" dirty="0">
                <a:solidFill>
                  <a:srgbClr val="434949"/>
                </a:solidFill>
              </a:rPr>
              <a:t>Co-CEO &amp; Chief Medical Officer of </a:t>
            </a:r>
            <a:r>
              <a:rPr lang="en-US" dirty="0" err="1">
                <a:solidFill>
                  <a:srgbClr val="434949"/>
                </a:solidFill>
              </a:rPr>
              <a:t>TeamCME</a:t>
            </a:r>
            <a:endParaRPr lang="en-US"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909820" y="2252345"/>
            <a:ext cx="6593840" cy="1116330"/>
          </a:xfrm>
        </p:spPr>
        <p:txBody>
          <a:bodyPr>
            <a:normAutofit/>
          </a:bodyPr>
          <a:lstStyle/>
          <a:p>
            <a:pPr marL="0" indent="0" algn="ctr">
              <a:buNone/>
            </a:pPr>
            <a:r>
              <a:rPr lang="en-US" sz="1800" b="1" dirty="0">
                <a:solidFill>
                  <a:srgbClr val="434949"/>
                </a:solidFill>
                <a:cs typeface="Arial" panose="020B0604020202020204" pitchFamily="34" charset="0"/>
              </a:rPr>
              <a:t>Amphetamines &amp; methylphenidates are central nervous system stimulants and are classified as schedule II drugs. </a:t>
            </a:r>
            <a:endParaRPr lang="en-US" sz="1800" b="1" dirty="0">
              <a:solidFill>
                <a:srgbClr val="434949"/>
              </a:solidFill>
              <a:cs typeface="Arial" panose="020B0604020202020204" pitchFamily="34" charset="0"/>
            </a:endParaRPr>
          </a:p>
          <a:p>
            <a:r>
              <a:rPr lang="en-US" sz="1800" dirty="0">
                <a:solidFill>
                  <a:srgbClr val="434949"/>
                </a:solidFill>
                <a:cs typeface="Arial" panose="020B0604020202020204" pitchFamily="34" charset="0"/>
              </a:rPr>
              <a:t>Prescribed for the treatment of ADHD and narcolepsy</a:t>
            </a:r>
            <a:endParaRPr lang="en-US" sz="1800" dirty="0">
              <a:solidFill>
                <a:srgbClr val="434949"/>
              </a:solidFill>
              <a:cs typeface="Arial" panose="020B0604020202020204" pitchFamily="34" charset="0"/>
            </a:endParaRPr>
          </a:p>
          <a:p>
            <a:pPr marL="0" indent="0">
              <a:buNone/>
            </a:pPr>
            <a:endParaRPr lang="en-US" sz="1000" dirty="0">
              <a:solidFill>
                <a:srgbClr val="434949"/>
              </a:solidFill>
              <a:cs typeface="Arial" panose="020B0604020202020204" pitchFamily="34" charset="0"/>
            </a:endParaRPr>
          </a:p>
          <a:p>
            <a:pPr marL="0" indent="0">
              <a:buNone/>
            </a:pPr>
            <a:endParaRPr lang="en-US" sz="1800" dirty="0">
              <a:solidFill>
                <a:srgbClr val="434949"/>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Box 8"/>
          <p:cNvSpPr txBox="1"/>
          <p:nvPr/>
        </p:nvSpPr>
        <p:spPr>
          <a:xfrm>
            <a:off x="4850130" y="1467485"/>
            <a:ext cx="650367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solidFill>
                  <a:srgbClr val="007AFF"/>
                </a:solidFill>
                <a:effectLst/>
                <a:uLnTx/>
                <a:uFillTx/>
                <a:latin typeface="LEMON MILK" panose="00000500000000000000"/>
                <a:ea typeface="+mn-ea"/>
                <a:cs typeface="+mn-cs"/>
              </a:rPr>
              <a:t>AMPHETAMINES &amp; METHYLPHENIDATES</a:t>
            </a:r>
            <a:endParaRPr kumimoji="0" lang="en-US" sz="2400" i="0" u="none" strike="noStrike" kern="1200" cap="none" spc="0" normalizeH="0" baseline="0" noProof="0" dirty="0">
              <a:ln>
                <a:noFill/>
              </a:ln>
              <a:solidFill>
                <a:srgbClr val="007AFF"/>
              </a:solidFill>
              <a:effectLst/>
              <a:uLnTx/>
              <a:uFillTx/>
              <a:latin typeface="LEMON MILK" panose="00000500000000000000"/>
              <a:ea typeface="+mn-ea"/>
              <a:cs typeface="+mn-cs"/>
            </a:endParaRPr>
          </a:p>
        </p:txBody>
      </p:sp>
      <p:pic>
        <p:nvPicPr>
          <p:cNvPr id="10" name="Picture 9" descr="e14"/>
          <p:cNvPicPr>
            <a:picLocks noChangeAspect="1"/>
          </p:cNvPicPr>
          <p:nvPr/>
        </p:nvPicPr>
        <p:blipFill>
          <a:blip r:embed="rId2"/>
          <a:srcRect/>
          <a:stretch>
            <a:fillRect/>
          </a:stretch>
        </p:blipFill>
        <p:spPr>
          <a:xfrm>
            <a:off x="0" y="1381125"/>
            <a:ext cx="4295140" cy="4942840"/>
          </a:xfrm>
          <a:prstGeom prst="rect">
            <a:avLst/>
          </a:prstGeom>
        </p:spPr>
      </p:pic>
      <p:sp>
        <p:nvSpPr>
          <p:cNvPr id="2" name="Content Placeholder 2"/>
          <p:cNvSpPr txBox="1"/>
          <p:nvPr/>
        </p:nvSpPr>
        <p:spPr>
          <a:xfrm>
            <a:off x="8820785" y="3550920"/>
            <a:ext cx="1940560" cy="23983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2000" b="1"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Side effects:</a:t>
            </a:r>
            <a:endParaRPr kumimoji="0" lang="en-US" sz="2000" b="1"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Anxiety</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Tachycardia</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Agitation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Dizziness</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rPr>
              <a:t>Headache</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mn-cs"/>
            </a:endParaRPr>
          </a:p>
        </p:txBody>
      </p:sp>
      <p:sp>
        <p:nvSpPr>
          <p:cNvPr id="4" name="Text Box 3"/>
          <p:cNvSpPr txBox="1"/>
          <p:nvPr/>
        </p:nvSpPr>
        <p:spPr>
          <a:xfrm>
            <a:off x="5086985" y="3488690"/>
            <a:ext cx="2997200" cy="2140585"/>
          </a:xfrm>
          <a:prstGeom prst="rect">
            <a:avLst/>
          </a:prstGeom>
          <a:noFill/>
        </p:spPr>
        <p:txBody>
          <a:bodyPr wrap="square" rtlCol="0" anchor="t">
            <a:spAutoFit/>
          </a:bodyPr>
          <a:p>
            <a:pPr marL="0" indent="0">
              <a:buNone/>
            </a:pPr>
            <a:r>
              <a:rPr lang="en-US" b="1" dirty="0">
                <a:solidFill>
                  <a:srgbClr val="434949"/>
                </a:solidFill>
                <a:cs typeface="Arial" panose="020B0604020202020204" pitchFamily="34" charset="0"/>
                <a:sym typeface="+mn-ea"/>
              </a:rPr>
              <a:t>Effects:</a:t>
            </a:r>
            <a:endParaRPr lang="en-US" b="1" dirty="0">
              <a:solidFill>
                <a:srgbClr val="434949"/>
              </a:solidFill>
              <a:cs typeface="Arial" panose="020B0604020202020204" pitchFamily="34" charset="0"/>
            </a:endParaRPr>
          </a:p>
          <a:p>
            <a:pPr marL="285750" indent="-285750">
              <a:lnSpc>
                <a:spcPct val="160000"/>
              </a:lnSpc>
              <a:buFont typeface="Arial" panose="020B0604020202020204" pitchFamily="34" charset="0"/>
              <a:buChar char="•"/>
            </a:pPr>
            <a:r>
              <a:rPr lang="en-US" dirty="0">
                <a:solidFill>
                  <a:srgbClr val="434949"/>
                </a:solidFill>
                <a:cs typeface="Arial" panose="020B0604020202020204" pitchFamily="34" charset="0"/>
                <a:sym typeface="+mn-ea"/>
              </a:rPr>
              <a:t>Controls hyperactivity</a:t>
            </a:r>
            <a:endParaRPr lang="en-US" dirty="0">
              <a:solidFill>
                <a:srgbClr val="434949"/>
              </a:solidFill>
              <a:cs typeface="Arial" panose="020B0604020202020204" pitchFamily="34" charset="0"/>
            </a:endParaRPr>
          </a:p>
          <a:p>
            <a:pPr marL="285750" indent="-285750">
              <a:lnSpc>
                <a:spcPct val="160000"/>
              </a:lnSpc>
              <a:buFont typeface="Arial" panose="020B0604020202020204" pitchFamily="34" charset="0"/>
              <a:buChar char="•"/>
            </a:pPr>
            <a:r>
              <a:rPr lang="en-US" dirty="0">
                <a:solidFill>
                  <a:srgbClr val="434949"/>
                </a:solidFill>
                <a:cs typeface="Arial" panose="020B0604020202020204" pitchFamily="34" charset="0"/>
                <a:sym typeface="+mn-ea"/>
              </a:rPr>
              <a:t>Provides increased energy</a:t>
            </a:r>
            <a:endParaRPr lang="en-US" dirty="0">
              <a:solidFill>
                <a:srgbClr val="434949"/>
              </a:solidFill>
              <a:cs typeface="Arial" panose="020B0604020202020204" pitchFamily="34" charset="0"/>
            </a:endParaRPr>
          </a:p>
          <a:p>
            <a:pPr marL="285750" indent="-285750">
              <a:lnSpc>
                <a:spcPct val="160000"/>
              </a:lnSpc>
              <a:buFont typeface="Arial" panose="020B0604020202020204" pitchFamily="34" charset="0"/>
              <a:buChar char="•"/>
            </a:pPr>
            <a:r>
              <a:rPr lang="en-US" dirty="0">
                <a:solidFill>
                  <a:srgbClr val="434949"/>
                </a:solidFill>
                <a:cs typeface="Arial" panose="020B0604020202020204" pitchFamily="34" charset="0"/>
                <a:sym typeface="+mn-ea"/>
              </a:rPr>
              <a:t>Increases focus</a:t>
            </a:r>
            <a:endParaRPr lang="en-US" dirty="0">
              <a:solidFill>
                <a:srgbClr val="434949"/>
              </a:solidFill>
              <a:cs typeface="Arial" panose="020B0604020202020204" pitchFamily="34" charset="0"/>
            </a:endParaRPr>
          </a:p>
          <a:p>
            <a:pPr marL="285750" indent="-285750">
              <a:lnSpc>
                <a:spcPct val="160000"/>
              </a:lnSpc>
              <a:buFont typeface="Arial" panose="020B0604020202020204" pitchFamily="34" charset="0"/>
              <a:buChar char="•"/>
            </a:pPr>
            <a:r>
              <a:rPr lang="en-US" dirty="0">
                <a:solidFill>
                  <a:srgbClr val="434949"/>
                </a:solidFill>
                <a:cs typeface="Arial" panose="020B0604020202020204" pitchFamily="34" charset="0"/>
                <a:sym typeface="+mn-ea"/>
              </a:rPr>
              <a:t>Decreases appetite</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9087" y="2372294"/>
            <a:ext cx="5463156" cy="2621412"/>
          </a:xfrm>
        </p:spPr>
        <p:txBody>
          <a:bodyPr>
            <a:normAutofit/>
          </a:bodyPr>
          <a:lstStyle/>
          <a:p>
            <a:pPr marL="0" indent="0">
              <a:buNone/>
            </a:pPr>
            <a:r>
              <a:rPr lang="en-US" sz="1800" b="1" dirty="0" err="1">
                <a:solidFill>
                  <a:srgbClr val="434949"/>
                </a:solidFill>
                <a:latin typeface="Calibri" panose="020F0502020204030204" charset="0"/>
                <a:cs typeface="Calibri" panose="020F0502020204030204" charset="0"/>
              </a:rPr>
              <a:t>Lisdexamfetamine</a:t>
            </a:r>
            <a:r>
              <a:rPr lang="en-US" sz="1800" b="1" dirty="0">
                <a:solidFill>
                  <a:srgbClr val="434949"/>
                </a:solidFill>
                <a:latin typeface="Calibri" panose="020F0502020204030204" charset="0"/>
                <a:cs typeface="Calibri" panose="020F0502020204030204" charset="0"/>
              </a:rPr>
              <a:t> </a:t>
            </a:r>
            <a:r>
              <a:rPr lang="en-US" sz="1800" b="1" dirty="0" err="1">
                <a:solidFill>
                  <a:srgbClr val="434949"/>
                </a:solidFill>
                <a:latin typeface="Calibri" panose="020F0502020204030204" charset="0"/>
                <a:cs typeface="Calibri" panose="020F0502020204030204" charset="0"/>
              </a:rPr>
              <a:t>dimesylate</a:t>
            </a:r>
            <a:r>
              <a:rPr lang="en-US" sz="1800" b="1" dirty="0">
                <a:solidFill>
                  <a:srgbClr val="434949"/>
                </a:solidFill>
                <a:latin typeface="Calibri" panose="020F0502020204030204" charset="0"/>
                <a:cs typeface="Calibri" panose="020F0502020204030204" charset="0"/>
              </a:rPr>
              <a:t> (Vyvanse)</a:t>
            </a:r>
            <a:endParaRPr lang="en-US" sz="1800" b="1" dirty="0">
              <a:solidFill>
                <a:srgbClr val="434949"/>
              </a:solidFill>
              <a:latin typeface="Calibri" panose="020F0502020204030204" charset="0"/>
              <a:cs typeface="Calibri" panose="020F0502020204030204" charset="0"/>
            </a:endParaRPr>
          </a:p>
          <a:p>
            <a:r>
              <a:rPr lang="en-US" sz="1600" dirty="0">
                <a:solidFill>
                  <a:srgbClr val="434949"/>
                </a:solidFill>
                <a:latin typeface="Calibri" panose="020F0502020204030204" charset="0"/>
                <a:cs typeface="Calibri" panose="020F0502020204030204" charset="0"/>
              </a:rPr>
              <a:t>Half-life: 47 minutes</a:t>
            </a:r>
            <a:endParaRPr lang="en-US" sz="1600" dirty="0">
              <a:solidFill>
                <a:srgbClr val="434949"/>
              </a:solidFill>
              <a:latin typeface="Calibri" panose="020F0502020204030204" charset="0"/>
              <a:cs typeface="Calibri" panose="020F0502020204030204" charset="0"/>
            </a:endParaRPr>
          </a:p>
          <a:p>
            <a:pPr marL="0" indent="0">
              <a:buNone/>
            </a:pPr>
            <a:endParaRPr lang="en-US" sz="800" b="1" dirty="0">
              <a:solidFill>
                <a:srgbClr val="434949"/>
              </a:solidFill>
              <a:latin typeface="Calibri" panose="020F0502020204030204" charset="0"/>
              <a:cs typeface="Calibri" panose="020F0502020204030204" charset="0"/>
            </a:endParaRPr>
          </a:p>
          <a:p>
            <a:pPr marL="0" indent="0">
              <a:buNone/>
            </a:pPr>
            <a:r>
              <a:rPr lang="en-US" sz="1800" b="1" dirty="0">
                <a:solidFill>
                  <a:srgbClr val="434949"/>
                </a:solidFill>
                <a:latin typeface="Calibri" panose="020F0502020204030204" charset="0"/>
                <a:cs typeface="Calibri" panose="020F0502020204030204" charset="0"/>
              </a:rPr>
              <a:t>Methylphenidate hydrochloride (Ritalin)</a:t>
            </a:r>
            <a:endParaRPr lang="en-US" sz="1800" b="1" dirty="0">
              <a:solidFill>
                <a:srgbClr val="434949"/>
              </a:solidFill>
              <a:latin typeface="Calibri" panose="020F0502020204030204" charset="0"/>
              <a:cs typeface="Calibri" panose="020F0502020204030204" charset="0"/>
            </a:endParaRPr>
          </a:p>
          <a:p>
            <a:pPr lvl="1"/>
            <a:r>
              <a:rPr lang="en-US" sz="1600" dirty="0">
                <a:solidFill>
                  <a:srgbClr val="434949"/>
                </a:solidFill>
                <a:latin typeface="Calibri" panose="020F0502020204030204" charset="0"/>
                <a:cs typeface="Calibri" panose="020F0502020204030204" charset="0"/>
              </a:rPr>
              <a:t>Half-life: 3.5 hours</a:t>
            </a:r>
            <a:endParaRPr lang="en-US" sz="800" b="1" dirty="0">
              <a:solidFill>
                <a:srgbClr val="434949"/>
              </a:solidFill>
              <a:latin typeface="Calibri" panose="020F0502020204030204" charset="0"/>
              <a:cs typeface="Calibri" panose="020F0502020204030204" charset="0"/>
            </a:endParaRPr>
          </a:p>
          <a:p>
            <a:pPr marL="0" indent="0">
              <a:buNone/>
            </a:pPr>
            <a:endParaRPr lang="en-US" sz="800" b="1" dirty="0">
              <a:solidFill>
                <a:srgbClr val="434949"/>
              </a:solidFill>
              <a:latin typeface="Calibri" panose="020F0502020204030204" charset="0"/>
              <a:cs typeface="Calibri" panose="020F0502020204030204" charset="0"/>
            </a:endParaRPr>
          </a:p>
          <a:p>
            <a:pPr marL="0" indent="0">
              <a:buNone/>
            </a:pPr>
            <a:r>
              <a:rPr lang="en-US" sz="1800" b="1" dirty="0">
                <a:solidFill>
                  <a:srgbClr val="434949"/>
                </a:solidFill>
                <a:latin typeface="Calibri" panose="020F0502020204030204" charset="0"/>
                <a:cs typeface="Calibri" panose="020F0502020204030204" charset="0"/>
              </a:rPr>
              <a:t>Amphetamine/dextroamphetamine sulfate (Adderall)</a:t>
            </a:r>
            <a:endParaRPr lang="en-US" sz="1800" b="1" dirty="0">
              <a:solidFill>
                <a:srgbClr val="434949"/>
              </a:solidFill>
              <a:latin typeface="Calibri" panose="020F0502020204030204" charset="0"/>
              <a:cs typeface="Calibri" panose="020F0502020204030204" charset="0"/>
            </a:endParaRPr>
          </a:p>
          <a:p>
            <a:r>
              <a:rPr lang="en-US" sz="1600" dirty="0">
                <a:solidFill>
                  <a:srgbClr val="434949"/>
                </a:solidFill>
                <a:latin typeface="Calibri" panose="020F0502020204030204" charset="0"/>
                <a:cs typeface="Calibri" panose="020F0502020204030204" charset="0"/>
              </a:rPr>
              <a:t>Half-life: 9 to 14 hours</a:t>
            </a:r>
            <a:endParaRPr lang="en-US" sz="1900" b="1" dirty="0">
              <a:solidFill>
                <a:srgbClr val="434949"/>
              </a:solidFill>
              <a:latin typeface="Calibri" panose="020F0502020204030204" charset="0"/>
              <a:cs typeface="Calibri" panose="020F0502020204030204" charset="0"/>
            </a:endParaRPr>
          </a:p>
          <a:p>
            <a:pPr marL="0" indent="0">
              <a:buNone/>
            </a:pPr>
            <a:endParaRPr lang="en-US" sz="2000" b="1" dirty="0">
              <a:solidFill>
                <a:srgbClr val="434949"/>
              </a:solidFill>
              <a:latin typeface="Calibri" panose="020F0502020204030204" charset="0"/>
              <a:cs typeface="Calibri" panose="020F0502020204030204" charset="0"/>
            </a:endParaRPr>
          </a:p>
          <a:p>
            <a:pPr marL="0" indent="0" algn="ctr">
              <a:buNone/>
            </a:pPr>
            <a:endParaRPr lang="en-US" sz="1600" i="1" dirty="0">
              <a:solidFill>
                <a:srgbClr val="434949"/>
              </a:solidFill>
              <a:latin typeface="Calibri" panose="020F0502020204030204" charset="0"/>
              <a:cs typeface="Calibri" panose="020F0502020204030204" charset="0"/>
            </a:endParaRPr>
          </a:p>
          <a:p>
            <a:pPr marL="0" indent="0">
              <a:buNone/>
            </a:pPr>
            <a:endParaRPr lang="en-US" sz="2000" dirty="0">
              <a:solidFill>
                <a:srgbClr val="434949"/>
              </a:solidFill>
              <a:latin typeface="Calibri" panose="020F0502020204030204" charset="0"/>
              <a:cs typeface="Calibri" panose="020F0502020204030204" charset="0"/>
            </a:endParaRPr>
          </a:p>
          <a:p>
            <a:endParaRPr lang="en-US" sz="2000" dirty="0">
              <a:solidFill>
                <a:srgbClr val="434949"/>
              </a:solidFill>
              <a:latin typeface="Calibri" panose="020F0502020204030204" charset="0"/>
              <a:cs typeface="Calibri" panose="020F050202020403020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2" name="Picture 1" descr="c5"/>
          <p:cNvPicPr>
            <a:picLocks noChangeAspect="1"/>
          </p:cNvPicPr>
          <p:nvPr/>
        </p:nvPicPr>
        <p:blipFill>
          <a:blip r:embed="rId2"/>
          <a:srcRect/>
          <a:stretch>
            <a:fillRect/>
          </a:stretch>
        </p:blipFill>
        <p:spPr>
          <a:xfrm>
            <a:off x="9002388" y="1667187"/>
            <a:ext cx="2606553" cy="4343166"/>
          </a:xfrm>
          <a:prstGeom prst="rect">
            <a:avLst/>
          </a:prstGeom>
        </p:spPr>
      </p:pic>
      <p:sp>
        <p:nvSpPr>
          <p:cNvPr id="4" name="TextBox 3"/>
          <p:cNvSpPr txBox="1"/>
          <p:nvPr/>
        </p:nvSpPr>
        <p:spPr>
          <a:xfrm>
            <a:off x="1628696" y="6085473"/>
            <a:ext cx="1760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434949"/>
                </a:solidFill>
                <a:effectLst/>
                <a:uLnTx/>
                <a:uFillTx/>
                <a:latin typeface="Calibri" panose="020F0502020204030204"/>
                <a:ea typeface="+mn-ea"/>
                <a:cs typeface="+mn-cs"/>
              </a:rPr>
              <a:t>Source: </a:t>
            </a:r>
            <a:r>
              <a:rPr kumimoji="0" lang="en-US" sz="1600" b="1" i="0" u="none" strike="noStrike" kern="1200" cap="none" spc="0" normalizeH="0" baseline="0" noProof="0" dirty="0" err="1">
                <a:ln>
                  <a:noFill/>
                </a:ln>
                <a:solidFill>
                  <a:srgbClr val="434949"/>
                </a:solidFill>
                <a:effectLst/>
                <a:uLnTx/>
                <a:uFillTx/>
                <a:latin typeface="Calibri" panose="020F0502020204030204"/>
                <a:ea typeface="+mn-ea"/>
                <a:cs typeface="+mn-cs"/>
              </a:rPr>
              <a:t>Epocrates</a:t>
            </a:r>
            <a:endParaRPr kumimoji="0" lang="en-US" sz="1600" b="1" i="0" u="none" strike="noStrike" kern="1200" cap="none" spc="0" normalizeH="0" baseline="0" noProof="0" dirty="0" err="1">
              <a:ln>
                <a:noFill/>
              </a:ln>
              <a:solidFill>
                <a:srgbClr val="434949"/>
              </a:solidFill>
              <a:effectLst/>
              <a:uLnTx/>
              <a:uFillTx/>
              <a:latin typeface="Calibri" panose="020F0502020204030204"/>
              <a:ea typeface="+mn-ea"/>
              <a:cs typeface="+mn-cs"/>
            </a:endParaRPr>
          </a:p>
        </p:txBody>
      </p:sp>
      <p:sp>
        <p:nvSpPr>
          <p:cNvPr id="9" name="TextBox 8"/>
          <p:cNvSpPr txBox="1"/>
          <p:nvPr/>
        </p:nvSpPr>
        <p:spPr>
          <a:xfrm>
            <a:off x="548640" y="1551940"/>
            <a:ext cx="6503670" cy="46037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solidFill>
                  <a:srgbClr val="007AFF"/>
                </a:solidFill>
                <a:effectLst/>
                <a:uLnTx/>
                <a:uFillTx/>
                <a:latin typeface="LEMON MILK" panose="00000500000000000000"/>
                <a:ea typeface="+mn-ea"/>
                <a:cs typeface="+mn-cs"/>
              </a:rPr>
              <a:t>AMPHETAMINES &amp; METHYLPHENIDATES</a:t>
            </a:r>
            <a:endParaRPr kumimoji="0" lang="en-US" sz="2400" i="0" u="none" strike="noStrike" kern="1200" cap="none" spc="0" normalizeH="0" baseline="0" noProof="0" dirty="0">
              <a:ln>
                <a:noFill/>
              </a:ln>
              <a:solidFill>
                <a:srgbClr val="007AFF"/>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86074" y="959485"/>
            <a:ext cx="3020008" cy="685800"/>
          </a:xfrm>
        </p:spPr>
        <p:txBody>
          <a:bodyPr>
            <a:normAutofit/>
          </a:bodyPr>
          <a:lstStyle/>
          <a:p>
            <a:pPr algn="ctr"/>
            <a:r>
              <a:rPr lang="en-US" sz="2665" dirty="0">
                <a:solidFill>
                  <a:srgbClr val="007AFF"/>
                </a:solidFill>
                <a:latin typeface="LEMON MILK" panose="00000500000000000000" charset="0"/>
                <a:cs typeface="LEMON MILK" panose="00000500000000000000" charset="0"/>
              </a:rPr>
              <a:t>MODAFINILS</a:t>
            </a:r>
            <a:endParaRPr lang="en-US" sz="2665" dirty="0">
              <a:solidFill>
                <a:srgbClr val="007AFF"/>
              </a:solidFill>
              <a:latin typeface="LEMON MILK" panose="00000500000000000000" charset="0"/>
              <a:cs typeface="LEMON MILK" panose="00000500000000000000" charset="0"/>
            </a:endParaRPr>
          </a:p>
        </p:txBody>
      </p:sp>
      <p:sp>
        <p:nvSpPr>
          <p:cNvPr id="3" name="Content Placeholder 2"/>
          <p:cNvSpPr>
            <a:spLocks noGrp="1"/>
          </p:cNvSpPr>
          <p:nvPr>
            <p:ph idx="1"/>
          </p:nvPr>
        </p:nvSpPr>
        <p:spPr>
          <a:xfrm>
            <a:off x="3411855" y="3210560"/>
            <a:ext cx="2160270" cy="1320800"/>
          </a:xfrm>
        </p:spPr>
        <p:txBody>
          <a:bodyPr>
            <a:normAutofit fontScale="90000" lnSpcReduction="20000"/>
          </a:bodyPr>
          <a:lstStyle/>
          <a:p>
            <a:pPr marL="0" indent="0">
              <a:buNone/>
            </a:pPr>
            <a:r>
              <a:rPr lang="en-US" sz="1800" b="1" dirty="0">
                <a:solidFill>
                  <a:srgbClr val="434949"/>
                </a:solidFill>
                <a:cs typeface="Arial" panose="020B0604020202020204" pitchFamily="34" charset="0"/>
              </a:rPr>
              <a:t>Modafinil (Provigil)</a:t>
            </a:r>
            <a:endParaRPr lang="en-US" sz="1800" b="1" dirty="0">
              <a:solidFill>
                <a:srgbClr val="434949"/>
              </a:solidFill>
              <a:cs typeface="Arial" panose="020B0604020202020204" pitchFamily="34" charset="0"/>
            </a:endParaRPr>
          </a:p>
          <a:p>
            <a:pPr lvl="1"/>
            <a:r>
              <a:rPr lang="en-US" sz="1600" dirty="0">
                <a:solidFill>
                  <a:srgbClr val="434949"/>
                </a:solidFill>
                <a:cs typeface="Arial" panose="020B0604020202020204" pitchFamily="34" charset="0"/>
              </a:rPr>
              <a:t>Half-life: 15 hours</a:t>
            </a:r>
            <a:endParaRPr lang="en-US" sz="1600" dirty="0">
              <a:solidFill>
                <a:srgbClr val="434949"/>
              </a:solidFill>
              <a:cs typeface="Arial" panose="020B0604020202020204" pitchFamily="34" charset="0"/>
            </a:endParaRPr>
          </a:p>
          <a:p>
            <a:pPr lvl="1"/>
            <a:endParaRPr lang="en-US" sz="1600" dirty="0">
              <a:solidFill>
                <a:srgbClr val="434949"/>
              </a:solidFill>
              <a:cs typeface="Arial" panose="020B0604020202020204" pitchFamily="34" charset="0"/>
            </a:endParaRPr>
          </a:p>
          <a:p>
            <a:pPr marL="0" indent="0">
              <a:buNone/>
            </a:pPr>
            <a:r>
              <a:rPr lang="en-US" sz="1800" b="1" dirty="0">
                <a:solidFill>
                  <a:srgbClr val="434949"/>
                </a:solidFill>
                <a:cs typeface="Arial" panose="020B0604020202020204" pitchFamily="34" charset="0"/>
              </a:rPr>
              <a:t>Armodafinil (</a:t>
            </a:r>
            <a:r>
              <a:rPr lang="en-US" sz="1800" b="1" dirty="0" err="1">
                <a:solidFill>
                  <a:srgbClr val="434949"/>
                </a:solidFill>
                <a:cs typeface="Arial" panose="020B0604020202020204" pitchFamily="34" charset="0"/>
              </a:rPr>
              <a:t>Nuvigil</a:t>
            </a:r>
            <a:r>
              <a:rPr lang="en-US" sz="1800" b="1" dirty="0">
                <a:solidFill>
                  <a:srgbClr val="434949"/>
                </a:solidFill>
                <a:cs typeface="Arial" panose="020B0604020202020204" pitchFamily="34" charset="0"/>
              </a:rPr>
              <a:t>)</a:t>
            </a:r>
            <a:endParaRPr lang="en-US" sz="1800" b="1" dirty="0">
              <a:solidFill>
                <a:srgbClr val="434949"/>
              </a:solidFill>
              <a:cs typeface="Arial" panose="020B0604020202020204" pitchFamily="34" charset="0"/>
            </a:endParaRPr>
          </a:p>
          <a:p>
            <a:pPr lvl="1"/>
            <a:r>
              <a:rPr lang="en-US" sz="1600" dirty="0">
                <a:solidFill>
                  <a:srgbClr val="434949"/>
                </a:solidFill>
                <a:cs typeface="Arial" panose="020B0604020202020204" pitchFamily="34" charset="0"/>
              </a:rPr>
              <a:t>Half-life: 15 hours</a:t>
            </a:r>
            <a:endParaRPr lang="en-US" sz="1600" dirty="0">
              <a:solidFill>
                <a:srgbClr val="434949"/>
              </a:solidFill>
              <a:cs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p:cNvSpPr txBox="1"/>
          <p:nvPr/>
        </p:nvSpPr>
        <p:spPr>
          <a:xfrm>
            <a:off x="2228664" y="1757496"/>
            <a:ext cx="7582268"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Stimulant medications that promote wakefulness and are used to treat excessive sleepiness caused by sleep apnea, narcolepsy, or shift work disorder.</a:t>
            </a:r>
            <a:endParaRPr kumimoji="0" lang="en-US" sz="1600" b="1"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Schedule IV controlled substance</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p:txBody>
      </p:sp>
      <p:sp>
        <p:nvSpPr>
          <p:cNvPr id="8" name="TextBox 7"/>
          <p:cNvSpPr txBox="1"/>
          <p:nvPr/>
        </p:nvSpPr>
        <p:spPr>
          <a:xfrm>
            <a:off x="5292011" y="6187073"/>
            <a:ext cx="1760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600" b="1" i="0" u="none" strike="noStrike" kern="1200" cap="none" spc="0" normalizeH="0" baseline="0" noProof="0" dirty="0">
                <a:ln>
                  <a:noFill/>
                </a:ln>
                <a:solidFill>
                  <a:srgbClr val="434949"/>
                </a:solidFill>
                <a:effectLst/>
                <a:uLnTx/>
                <a:uFillTx/>
                <a:latin typeface="Calibri" panose="020F0502020204030204"/>
                <a:ea typeface="+mn-ea"/>
                <a:cs typeface="+mn-cs"/>
              </a:rPr>
              <a:t>Source: </a:t>
            </a:r>
            <a:r>
              <a:rPr kumimoji="0" lang="en-US" sz="1600" b="1" i="0" u="none" strike="noStrike" kern="1200" cap="none" spc="0" normalizeH="0" baseline="0" noProof="0" dirty="0" err="1">
                <a:ln>
                  <a:noFill/>
                </a:ln>
                <a:solidFill>
                  <a:srgbClr val="434949"/>
                </a:solidFill>
                <a:effectLst/>
                <a:uLnTx/>
                <a:uFillTx/>
                <a:latin typeface="Calibri" panose="020F0502020204030204"/>
                <a:ea typeface="+mn-ea"/>
                <a:cs typeface="+mn-cs"/>
              </a:rPr>
              <a:t>Epocrates</a:t>
            </a:r>
            <a:endParaRPr kumimoji="0" lang="en-US" sz="1600" b="1" i="0" u="none" strike="noStrike" kern="1200" cap="none" spc="0" normalizeH="0" baseline="0" noProof="0" dirty="0" err="1">
              <a:ln>
                <a:noFill/>
              </a:ln>
              <a:solidFill>
                <a:srgbClr val="434949"/>
              </a:solidFill>
              <a:effectLst/>
              <a:uLnTx/>
              <a:uFillTx/>
              <a:latin typeface="Calibri" panose="020F0502020204030204"/>
              <a:ea typeface="+mn-ea"/>
              <a:cs typeface="+mn-cs"/>
            </a:endParaRPr>
          </a:p>
        </p:txBody>
      </p:sp>
      <p:sp>
        <p:nvSpPr>
          <p:cNvPr id="9" name="Content Placeholder 2"/>
          <p:cNvSpPr txBox="1"/>
          <p:nvPr/>
        </p:nvSpPr>
        <p:spPr>
          <a:xfrm>
            <a:off x="6703695" y="3126740"/>
            <a:ext cx="1675765" cy="2189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800" b="1"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Side Effects:</a:t>
            </a:r>
            <a:endParaRPr kumimoji="0" lang="en-US" sz="1800" b="1"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Headaches</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Anxiety</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Insomnia  </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Anorexia</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rPr>
              <a:t>Dry mouth</a:t>
            </a: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600" b="0" i="0" u="none" strike="noStrike" kern="1200" cap="none" spc="0" normalizeH="0" baseline="0" noProof="0" dirty="0">
              <a:ln>
                <a:noFill/>
              </a:ln>
              <a:solidFill>
                <a:srgbClr val="434949"/>
              </a:solidFill>
              <a:effectLst/>
              <a:uLnTx/>
              <a:uFillTx/>
              <a:latin typeface="Calibri" panose="020F0502020204030204"/>
              <a:ea typeface="+mn-ea"/>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0" y="2721114"/>
            <a:ext cx="5810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rPr>
              <a:t>ANTIDEPRESSANTS</a:t>
            </a:r>
            <a:endPar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p:cNvSpPr txBox="1"/>
          <p:nvPr/>
        </p:nvSpPr>
        <p:spPr>
          <a:xfrm>
            <a:off x="3574415" y="975360"/>
            <a:ext cx="504317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rPr>
              <a:t>Tricyclic Antidepressants</a:t>
            </a:r>
            <a:endParaRPr kumimoji="0" lang="en-US" sz="24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endParaRPr>
          </a:p>
        </p:txBody>
      </p:sp>
      <p:sp>
        <p:nvSpPr>
          <p:cNvPr id="3" name="Content Placeholder 2"/>
          <p:cNvSpPr>
            <a:spLocks noGrp="1"/>
          </p:cNvSpPr>
          <p:nvPr>
            <p:ph idx="1"/>
          </p:nvPr>
        </p:nvSpPr>
        <p:spPr>
          <a:xfrm>
            <a:off x="591185" y="1670685"/>
            <a:ext cx="4133215" cy="4685665"/>
          </a:xfrm>
        </p:spPr>
        <p:txBody>
          <a:bodyPr>
            <a:normAutofit/>
          </a:bodyPr>
          <a:lstStyle/>
          <a:p>
            <a:pPr marL="0" indent="0">
              <a:spcBef>
                <a:spcPts val="0"/>
              </a:spcBef>
              <a:buNone/>
            </a:pPr>
            <a:r>
              <a:rPr lang="en-US" sz="1800" b="1" dirty="0">
                <a:solidFill>
                  <a:srgbClr val="434949"/>
                </a:solidFill>
                <a:ea typeface="Cambria" panose="02040503050406030204" pitchFamily="18" charset="0"/>
                <a:cs typeface="Arial" panose="020B0604020202020204"/>
              </a:rPr>
              <a:t>Amitriptyline (Elavil) </a:t>
            </a:r>
            <a:endParaRPr lang="en-US" sz="1800" b="1" dirty="0">
              <a:solidFill>
                <a:srgbClr val="434949"/>
              </a:solidFill>
              <a:ea typeface="Cambria" panose="02040503050406030204" pitchFamily="18" charset="0"/>
              <a:cs typeface="Arial" panose="020B0604020202020204"/>
            </a:endParaRPr>
          </a:p>
          <a:p>
            <a:pPr>
              <a:spcBef>
                <a:spcPts val="0"/>
              </a:spcBef>
            </a:pPr>
            <a:r>
              <a:rPr lang="en-US" sz="1600" dirty="0">
                <a:solidFill>
                  <a:srgbClr val="434949"/>
                </a:solidFill>
                <a:ea typeface="Cambria" panose="02040503050406030204" pitchFamily="18" charset="0"/>
                <a:cs typeface="Arial" panose="020B0604020202020204"/>
              </a:rPr>
              <a:t>10 to 26-hour half-life</a:t>
            </a:r>
            <a:endParaRPr lang="en-US" sz="1600" dirty="0">
              <a:solidFill>
                <a:srgbClr val="434949"/>
              </a:solidFill>
              <a:ea typeface="Cambria" panose="02040503050406030204" pitchFamily="18" charset="0"/>
              <a:cs typeface="Arial" panose="020B0604020202020204"/>
            </a:endParaRPr>
          </a:p>
          <a:p>
            <a:pPr marL="0" indent="0">
              <a:spcBef>
                <a:spcPts val="0"/>
              </a:spcBef>
              <a:buNone/>
            </a:pPr>
            <a:endParaRPr lang="en-US" sz="800" b="1" dirty="0">
              <a:solidFill>
                <a:srgbClr val="434949"/>
              </a:solidFill>
              <a:ea typeface="Cambria" panose="02040503050406030204" pitchFamily="18" charset="0"/>
              <a:cs typeface="Arial" panose="020B0604020202020204"/>
            </a:endParaRPr>
          </a:p>
          <a:p>
            <a:pPr marL="0" indent="0">
              <a:spcBef>
                <a:spcPts val="0"/>
              </a:spcBef>
              <a:buNone/>
            </a:pPr>
            <a:r>
              <a:rPr lang="en-US" sz="1800" b="1" dirty="0">
                <a:solidFill>
                  <a:srgbClr val="434949"/>
                </a:solidFill>
                <a:ea typeface="Cambria" panose="02040503050406030204" pitchFamily="18" charset="0"/>
                <a:cs typeface="Arial" panose="020B0604020202020204"/>
              </a:rPr>
              <a:t>Nortriptyline (Pamelor)</a:t>
            </a:r>
            <a:endParaRPr lang="en-US" sz="1800" b="1" dirty="0">
              <a:solidFill>
                <a:srgbClr val="434949"/>
              </a:solidFill>
              <a:ea typeface="Cambria" panose="02040503050406030204" pitchFamily="18" charset="0"/>
              <a:cs typeface="Arial" panose="020B0604020202020204"/>
            </a:endParaRPr>
          </a:p>
          <a:p>
            <a:pPr>
              <a:spcBef>
                <a:spcPts val="0"/>
              </a:spcBef>
            </a:pPr>
            <a:r>
              <a:rPr lang="en-US" sz="1600" dirty="0">
                <a:solidFill>
                  <a:srgbClr val="434949"/>
                </a:solidFill>
                <a:ea typeface="Cambria" panose="02040503050406030204" pitchFamily="18" charset="0"/>
                <a:cs typeface="Arial" panose="020B0604020202020204"/>
              </a:rPr>
              <a:t>18 to 44-hour half-life</a:t>
            </a:r>
            <a:endParaRPr lang="en-US" sz="1600" dirty="0">
              <a:solidFill>
                <a:srgbClr val="434949"/>
              </a:solidFill>
              <a:ea typeface="Cambria" panose="02040503050406030204" pitchFamily="18" charset="0"/>
              <a:cs typeface="Arial" panose="020B0604020202020204"/>
            </a:endParaRPr>
          </a:p>
          <a:p>
            <a:pPr marL="0" indent="0">
              <a:spcBef>
                <a:spcPts val="0"/>
              </a:spcBef>
              <a:buNone/>
            </a:pPr>
            <a:endParaRPr lang="en-US" sz="800" b="1" dirty="0">
              <a:solidFill>
                <a:srgbClr val="434949"/>
              </a:solidFill>
              <a:ea typeface="Cambria" panose="02040503050406030204" pitchFamily="18" charset="0"/>
              <a:cs typeface="Arial" panose="020B0604020202020204"/>
            </a:endParaRPr>
          </a:p>
          <a:p>
            <a:pPr marL="0" indent="0">
              <a:spcBef>
                <a:spcPts val="0"/>
              </a:spcBef>
              <a:buNone/>
            </a:pPr>
            <a:r>
              <a:rPr lang="en-US" sz="2000" b="1" dirty="0">
                <a:solidFill>
                  <a:srgbClr val="434949"/>
                </a:solidFill>
                <a:ea typeface="Cambria" panose="02040503050406030204" pitchFamily="18" charset="0"/>
                <a:cs typeface="Arial" panose="020B0604020202020204"/>
              </a:rPr>
              <a:t>Imipramine (Tofranil)</a:t>
            </a:r>
            <a:endParaRPr lang="en-US" sz="2000" b="1"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11 to 25-hour half-life</a:t>
            </a:r>
            <a:endParaRPr lang="en-US" sz="1800" dirty="0">
              <a:solidFill>
                <a:srgbClr val="434949"/>
              </a:solidFill>
              <a:ea typeface="Cambria" panose="02040503050406030204" pitchFamily="18" charset="0"/>
              <a:cs typeface="Arial" panose="020B0604020202020204"/>
            </a:endParaRPr>
          </a:p>
          <a:p>
            <a:pPr marL="0" indent="0">
              <a:spcBef>
                <a:spcPts val="0"/>
              </a:spcBef>
              <a:buNone/>
            </a:pPr>
            <a:endParaRPr lang="en-US" sz="1800" b="1" dirty="0">
              <a:solidFill>
                <a:srgbClr val="434949"/>
              </a:solidFill>
              <a:ea typeface="Cambria" panose="02040503050406030204" pitchFamily="18" charset="0"/>
              <a:cs typeface="Arial" panose="020B0604020202020204"/>
            </a:endParaRPr>
          </a:p>
          <a:p>
            <a:pPr marL="0" indent="0">
              <a:spcBef>
                <a:spcPts val="0"/>
              </a:spcBef>
              <a:buNone/>
            </a:pPr>
            <a:r>
              <a:rPr lang="en-US" sz="1800" b="1" dirty="0">
                <a:solidFill>
                  <a:srgbClr val="434949"/>
                </a:solidFill>
                <a:ea typeface="Cambria" panose="02040503050406030204" pitchFamily="18" charset="0"/>
                <a:cs typeface="Arial" panose="020B0604020202020204"/>
              </a:rPr>
              <a:t>Mirtazapine (Remeron) </a:t>
            </a:r>
            <a:endParaRPr lang="en-US" sz="1800" b="1" dirty="0">
              <a:solidFill>
                <a:srgbClr val="434949"/>
              </a:solidFill>
              <a:ea typeface="Cambria" panose="02040503050406030204" pitchFamily="18" charset="0"/>
              <a:cs typeface="Arial" panose="020B0604020202020204"/>
            </a:endParaRPr>
          </a:p>
          <a:p>
            <a:pPr>
              <a:spcBef>
                <a:spcPts val="0"/>
              </a:spcBef>
            </a:pPr>
            <a:r>
              <a:rPr lang="en-US" sz="1600" dirty="0">
                <a:solidFill>
                  <a:srgbClr val="434949"/>
                </a:solidFill>
                <a:ea typeface="Cambria" panose="02040503050406030204" pitchFamily="18" charset="0"/>
                <a:cs typeface="Arial" panose="020B0604020202020204"/>
              </a:rPr>
              <a:t>20 to 40-hour half-life</a:t>
            </a:r>
            <a:endParaRPr lang="en-US" sz="1600" dirty="0">
              <a:solidFill>
                <a:srgbClr val="434949"/>
              </a:solidFill>
              <a:ea typeface="Cambria" panose="02040503050406030204" pitchFamily="18" charset="0"/>
              <a:cs typeface="Arial" panose="020B0604020202020204"/>
            </a:endParaRPr>
          </a:p>
          <a:p>
            <a:pPr marL="0" indent="0">
              <a:spcBef>
                <a:spcPts val="0"/>
              </a:spcBef>
              <a:buNone/>
            </a:pPr>
            <a:endParaRPr lang="en-US" sz="800" b="1" dirty="0">
              <a:solidFill>
                <a:srgbClr val="434949"/>
              </a:solidFill>
              <a:ea typeface="Cambria" panose="02040503050406030204" pitchFamily="18" charset="0"/>
              <a:cs typeface="Arial" panose="020B0604020202020204"/>
            </a:endParaRPr>
          </a:p>
          <a:p>
            <a:pPr marL="0" indent="0">
              <a:spcBef>
                <a:spcPts val="0"/>
              </a:spcBef>
              <a:buNone/>
            </a:pPr>
            <a:endParaRPr lang="en-US" sz="1800" b="1" dirty="0">
              <a:solidFill>
                <a:srgbClr val="434949"/>
              </a:solidFill>
              <a:ea typeface="Cambria" panose="02040503050406030204" pitchFamily="18" charset="0"/>
              <a:cs typeface="Arial" panose="020B0604020202020204"/>
            </a:endParaRPr>
          </a:p>
          <a:p>
            <a:pPr marL="0" indent="0">
              <a:spcBef>
                <a:spcPts val="0"/>
              </a:spcBef>
              <a:buNone/>
            </a:pPr>
            <a:r>
              <a:rPr lang="en-US" sz="2000" b="1" dirty="0">
                <a:solidFill>
                  <a:srgbClr val="434949"/>
                </a:solidFill>
                <a:ea typeface="Cambria" panose="02040503050406030204" pitchFamily="18" charset="0"/>
                <a:cs typeface="Arial" panose="020B0604020202020204"/>
              </a:rPr>
              <a:t>Uses:</a:t>
            </a:r>
            <a:endParaRPr lang="en-US" sz="2000" b="1"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Depression </a:t>
            </a:r>
            <a:endParaRPr lang="en-US" sz="1800"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Post-traumatic stress disorder (PTSD)</a:t>
            </a:r>
            <a:endParaRPr lang="en-US" sz="1800"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Obsessive-compulsive disorder (OCD)</a:t>
            </a:r>
            <a:endParaRPr lang="en-US" sz="1800"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Fibromyalgia </a:t>
            </a:r>
            <a:endParaRPr lang="en-US" sz="1800"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Neuropathy</a:t>
            </a:r>
            <a:endParaRPr lang="en-US" sz="1800" dirty="0">
              <a:solidFill>
                <a:srgbClr val="434949"/>
              </a:solidFill>
              <a:ea typeface="Cambria" panose="02040503050406030204" pitchFamily="18" charset="0"/>
              <a:cs typeface="Arial" panose="020B0604020202020204"/>
            </a:endParaRPr>
          </a:p>
          <a:p>
            <a:pPr>
              <a:spcBef>
                <a:spcPts val="0"/>
              </a:spcBef>
            </a:pPr>
            <a:r>
              <a:rPr lang="en-US" sz="1800" dirty="0">
                <a:solidFill>
                  <a:srgbClr val="434949"/>
                </a:solidFill>
                <a:ea typeface="Cambria" panose="02040503050406030204" pitchFamily="18" charset="0"/>
                <a:cs typeface="Arial" panose="020B0604020202020204"/>
              </a:rPr>
              <a:t>Migraines</a:t>
            </a:r>
            <a:endParaRPr lang="en-US" sz="1800" dirty="0">
              <a:solidFill>
                <a:srgbClr val="434949"/>
              </a:solidFill>
              <a:ea typeface="Cambria" panose="02040503050406030204" pitchFamily="18" charset="0"/>
              <a:cs typeface="Arial" panose="020B0604020202020204"/>
            </a:endParaRPr>
          </a:p>
        </p:txBody>
      </p:sp>
      <p:sp>
        <p:nvSpPr>
          <p:cNvPr id="6" name="TextBox 5"/>
          <p:cNvSpPr txBox="1"/>
          <p:nvPr/>
        </p:nvSpPr>
        <p:spPr>
          <a:xfrm>
            <a:off x="5091709" y="1670585"/>
            <a:ext cx="182988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Side Effects:</a:t>
            </a:r>
            <a:endParaRPr kumimoji="0" lang="en-US" sz="2000" b="1"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Drowsiness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Dizziness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Blurred vision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dirty="0">
                <a:solidFill>
                  <a:srgbClr val="434949"/>
                </a:solidFill>
                <a:latin typeface="Calibri" panose="020F0502020204030204"/>
                <a:ea typeface="Cambria" panose="02040503050406030204" pitchFamily="18" charset="0"/>
                <a:cs typeface="Arial" panose="020B0604020202020204"/>
              </a:rPr>
              <a:t>T</a:t>
            </a:r>
            <a:r>
              <a:rPr kumimoji="0" lang="en-US" sz="1800" b="0" i="0" u="none" strike="noStrike" kern="1200" cap="none" spc="0" normalizeH="0" baseline="0" noProof="0" dirty="0" err="1">
                <a:ln>
                  <a:noFill/>
                </a:ln>
                <a:solidFill>
                  <a:srgbClr val="434949"/>
                </a:solidFill>
                <a:effectLst/>
                <a:uLnTx/>
                <a:uFillTx/>
                <a:latin typeface="Calibri" panose="020F0502020204030204"/>
                <a:ea typeface="Cambria" panose="02040503050406030204" pitchFamily="18" charset="0"/>
                <a:cs typeface="Arial" panose="020B0604020202020204"/>
              </a:rPr>
              <a:t>achycardia</a:t>
            </a: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dirty="0">
                <a:solidFill>
                  <a:srgbClr val="434949"/>
                </a:solidFill>
                <a:latin typeface="Calibri" panose="020F0502020204030204"/>
                <a:ea typeface="Cambria" panose="02040503050406030204" pitchFamily="18" charset="0"/>
                <a:cs typeface="Arial" panose="020B0604020202020204"/>
              </a:rPr>
              <a:t>C</a:t>
            </a:r>
            <a:r>
              <a:rPr kumimoji="0" lang="en-US" sz="1800" b="0" i="0" u="none" strike="noStrike" kern="1200" cap="none" spc="0" normalizeH="0" baseline="0" noProof="0" dirty="0" err="1">
                <a:ln>
                  <a:noFill/>
                </a:ln>
                <a:solidFill>
                  <a:srgbClr val="434949"/>
                </a:solidFill>
                <a:effectLst/>
                <a:uLnTx/>
                <a:uFillTx/>
                <a:latin typeface="Calibri" panose="020F0502020204030204"/>
                <a:ea typeface="Cambria" panose="02040503050406030204" pitchFamily="18" charset="0"/>
                <a:cs typeface="Arial" panose="020B0604020202020204"/>
              </a:rPr>
              <a:t>onfusion</a:t>
            </a: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 </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rPr>
              <a:t>Fatigue</a:t>
            </a:r>
            <a:endParaRPr kumimoji="0" lang="en-US" sz="1800" b="0" i="0" u="none" strike="noStrike" kern="1200" cap="none" spc="0" normalizeH="0" baseline="0" noProof="0" dirty="0">
              <a:ln>
                <a:noFill/>
              </a:ln>
              <a:solidFill>
                <a:srgbClr val="434949"/>
              </a:solidFill>
              <a:effectLst/>
              <a:uLnTx/>
              <a:uFillTx/>
              <a:latin typeface="Calibri" panose="020F0502020204030204"/>
              <a:ea typeface="Cambria" panose="02040503050406030204" pitchFamily="18" charset="0"/>
              <a:cs typeface="Arial" panose="020B0604020202020204"/>
            </a:endParaRPr>
          </a:p>
        </p:txBody>
      </p:sp>
      <p:pic>
        <p:nvPicPr>
          <p:cNvPr id="7" name="Picture 6" descr="t24"/>
          <p:cNvPicPr>
            <a:picLocks noChangeAspect="1"/>
          </p:cNvPicPr>
          <p:nvPr/>
        </p:nvPicPr>
        <p:blipFill>
          <a:blip r:embed="rId2"/>
          <a:srcRect/>
          <a:stretch>
            <a:fillRect/>
          </a:stretch>
        </p:blipFill>
        <p:spPr>
          <a:xfrm>
            <a:off x="8219533" y="1848270"/>
            <a:ext cx="3525334" cy="3364422"/>
          </a:xfrm>
          <a:prstGeom prst="rect">
            <a:avLst/>
          </a:prstGeom>
        </p:spPr>
      </p:pic>
      <p:sp>
        <p:nvSpPr>
          <p:cNvPr id="8" name="TextBox 7"/>
          <p:cNvSpPr txBox="1"/>
          <p:nvPr/>
        </p:nvSpPr>
        <p:spPr>
          <a:xfrm>
            <a:off x="4964368" y="6275183"/>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p:cNvSpPr txBox="1"/>
          <p:nvPr/>
        </p:nvSpPr>
        <p:spPr>
          <a:xfrm>
            <a:off x="2500630" y="1155065"/>
            <a:ext cx="7191375"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rPr>
              <a:t>Selective Serotonin Reuptake Inhibitors (SSRIs)</a:t>
            </a:r>
            <a:endPar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endParaRPr>
          </a:p>
        </p:txBody>
      </p:sp>
      <p:sp>
        <p:nvSpPr>
          <p:cNvPr id="3" name="Content Placeholder 2"/>
          <p:cNvSpPr>
            <a:spLocks noGrp="1"/>
          </p:cNvSpPr>
          <p:nvPr>
            <p:ph idx="1"/>
          </p:nvPr>
        </p:nvSpPr>
        <p:spPr>
          <a:xfrm>
            <a:off x="1279525" y="1864995"/>
            <a:ext cx="2425065" cy="3359150"/>
          </a:xfrm>
        </p:spPr>
        <p:txBody>
          <a:bodyPr>
            <a:noAutofit/>
          </a:bodyPr>
          <a:lstStyle/>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Fluoxetine (Prozac) </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4 to 6-day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Paroxetine (Paxil) </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21-hour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Sertraline (Zoloft)</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26-hour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Escitalopram (Lexapro) </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27 to 32-hour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Citalopram (Celexa) </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35-hour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6" name="TextBox 5"/>
          <p:cNvSpPr txBox="1"/>
          <p:nvPr/>
        </p:nvSpPr>
        <p:spPr>
          <a:xfrm>
            <a:off x="7818755" y="1864995"/>
            <a:ext cx="2369185" cy="215582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1600" b="1"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1600" b="1"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Headaches</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lang="en-US" sz="1600" dirty="0">
                <a:solidFill>
                  <a:srgbClr val="434949"/>
                </a:solidFill>
                <a:latin typeface="Calibri" panose="020F0502020204030204" charset="0"/>
                <a:ea typeface="Cambria" panose="02040503050406030204" pitchFamily="18" charset="0"/>
                <a:cs typeface="Calibri" panose="020F0502020204030204" charset="0"/>
              </a:rPr>
              <a:t>Tremor</a:t>
            </a: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 </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 </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Impotence</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Decreased libido</a:t>
            </a:r>
            <a:endParaRPr kumimoji="0" lang="en-US" sz="1600" b="0" i="0" u="none" strike="noStrike" kern="1200" cap="none" spc="0" normalizeH="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7" name="TextBox 6"/>
          <p:cNvSpPr txBox="1"/>
          <p:nvPr/>
        </p:nvSpPr>
        <p:spPr>
          <a:xfrm>
            <a:off x="5292011" y="6187073"/>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
        <p:nvSpPr>
          <p:cNvPr id="8" name="Content Placeholder 2"/>
          <p:cNvSpPr txBox="1"/>
          <p:nvPr/>
        </p:nvSpPr>
        <p:spPr>
          <a:xfrm>
            <a:off x="4829175" y="1864995"/>
            <a:ext cx="1864995" cy="2209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Uses:</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lnSpc>
                <a:spcPct val="13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Depression </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3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Anxiety</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3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PTSD</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3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OCD</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3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Chronic pain</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p:cNvSpPr txBox="1"/>
          <p:nvPr/>
        </p:nvSpPr>
        <p:spPr>
          <a:xfrm>
            <a:off x="1428750" y="1062355"/>
            <a:ext cx="9334500"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rPr>
              <a:t>Serotonin Norepinephrine Reuptake Inhibitors (SNRIs)</a:t>
            </a:r>
            <a:endPar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endParaRPr>
          </a:p>
        </p:txBody>
      </p:sp>
      <p:sp>
        <p:nvSpPr>
          <p:cNvPr id="3" name="Content Placeholder 2"/>
          <p:cNvSpPr>
            <a:spLocks noGrp="1"/>
          </p:cNvSpPr>
          <p:nvPr>
            <p:ph idx="1"/>
          </p:nvPr>
        </p:nvSpPr>
        <p:spPr>
          <a:xfrm>
            <a:off x="483235" y="2308225"/>
            <a:ext cx="2805430" cy="2644140"/>
          </a:xfrm>
        </p:spPr>
        <p:txBody>
          <a:bodyPr>
            <a:noAutofit/>
          </a:bodyPr>
          <a:lstStyle/>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Venlafaxine (Effexor)</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5-hour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Desvenlafaxine (Pristiq)</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11-hour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err="1">
                <a:solidFill>
                  <a:srgbClr val="434949"/>
                </a:solidFill>
                <a:latin typeface="Calibri" panose="020F0502020204030204" charset="0"/>
                <a:ea typeface="Cambria" panose="02040503050406030204" pitchFamily="18" charset="0"/>
                <a:cs typeface="Calibri" panose="020F0502020204030204" charset="0"/>
              </a:rPr>
              <a:t>Levomilnacipran</a:t>
            </a:r>
            <a:r>
              <a:rPr lang="en-US" sz="1600" b="1" dirty="0">
                <a:solidFill>
                  <a:srgbClr val="434949"/>
                </a:solidFill>
                <a:latin typeface="Calibri" panose="020F0502020204030204" charset="0"/>
                <a:ea typeface="Cambria" panose="02040503050406030204" pitchFamily="18" charset="0"/>
                <a:cs typeface="Calibri" panose="020F0502020204030204" charset="0"/>
              </a:rPr>
              <a:t>(Fetzima)</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12-hour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Duloxetine (Cymbalta)</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12-hour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6" name="TextBox 5"/>
          <p:cNvSpPr txBox="1"/>
          <p:nvPr/>
        </p:nvSpPr>
        <p:spPr>
          <a:xfrm>
            <a:off x="5627906" y="2252557"/>
            <a:ext cx="2042531" cy="2155825"/>
          </a:xfrm>
          <a:prstGeom prst="rect">
            <a:avLst/>
          </a:prstGeom>
          <a:noFill/>
        </p:spPr>
        <p:txBody>
          <a:bodyPr wrap="square" rtlCol="0">
            <a:spAutoFit/>
          </a:bodyPr>
          <a:lstStyle/>
          <a:p>
            <a:pPr marL="0" marR="0" lvl="0" indent="0" algn="l" defTabSz="914400" rtl="0" eaLnBrk="1" fontAlgn="auto" latinLnBrk="0" hangingPunct="1">
              <a:lnSpc>
                <a:spcPct val="120000"/>
              </a:lnSpc>
              <a:spcBef>
                <a:spcPts val="0"/>
              </a:spcBef>
              <a:spcAft>
                <a:spcPts val="0"/>
              </a:spcAft>
              <a:buClrTx/>
              <a:buSzTx/>
              <a:buFontTx/>
              <a:buNone/>
              <a:defRPr/>
            </a:pPr>
            <a:r>
              <a:rPr kumimoji="0" lang="en-US" sz="16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Headaches</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Sleepiness</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Anorexia </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 </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20000"/>
              </a:lnSpc>
              <a:spcBef>
                <a:spcPts val="0"/>
              </a:spcBef>
              <a:spcAft>
                <a:spcPts val="0"/>
              </a:spcAft>
              <a:buClrTx/>
              <a:buSzTx/>
              <a:buFont typeface="Arial" panose="020B0604020202020204" pitchFamily="34" charset="0"/>
              <a:buChar char="•"/>
              <a:defRPr/>
            </a:pPr>
            <a:r>
              <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Insomnia</a:t>
            </a:r>
            <a:endParaRPr kumimoji="0" lang="en-US" sz="16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7" name="TextBox 6"/>
          <p:cNvSpPr txBox="1"/>
          <p:nvPr/>
        </p:nvSpPr>
        <p:spPr>
          <a:xfrm>
            <a:off x="3360574" y="6140741"/>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
        <p:nvSpPr>
          <p:cNvPr id="8" name="Content Placeholder 2"/>
          <p:cNvSpPr txBox="1"/>
          <p:nvPr/>
        </p:nvSpPr>
        <p:spPr>
          <a:xfrm>
            <a:off x="3522345" y="2252345"/>
            <a:ext cx="1760220" cy="180340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Font typeface="Arial" panose="020B0604020202020204" pitchFamily="34" charset="0"/>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Uses:</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lnSpc>
                <a:spcPct val="12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Depression </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2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Anxiety</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2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Neuropathy </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2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Fibromyalgia</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lnSpc>
                <a:spcPct val="120000"/>
              </a:lnSpc>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OCD</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pic>
        <p:nvPicPr>
          <p:cNvPr id="9" name="Picture 8" descr="e24"/>
          <p:cNvPicPr>
            <a:picLocks noChangeAspect="1"/>
          </p:cNvPicPr>
          <p:nvPr/>
        </p:nvPicPr>
        <p:blipFill>
          <a:blip r:embed="rId2"/>
          <a:srcRect l="23917" t="11241" r="25474" b="9056"/>
          <a:stretch>
            <a:fillRect/>
          </a:stretch>
        </p:blipFill>
        <p:spPr>
          <a:xfrm>
            <a:off x="7670165" y="1859536"/>
            <a:ext cx="3998285" cy="354216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extBox 1"/>
          <p:cNvSpPr txBox="1"/>
          <p:nvPr/>
        </p:nvSpPr>
        <p:spPr>
          <a:xfrm>
            <a:off x="1796136" y="1304754"/>
            <a:ext cx="859944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rPr>
              <a:t>Norepinephrine-Dopamine Reuptake Inhibitors (NDRIs)</a:t>
            </a:r>
            <a:endParaRPr kumimoji="0" lang="en-US" sz="2000"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endParaRPr>
          </a:p>
        </p:txBody>
      </p:sp>
      <p:sp>
        <p:nvSpPr>
          <p:cNvPr id="3" name="Content Placeholder 2"/>
          <p:cNvSpPr>
            <a:spLocks noGrp="1"/>
          </p:cNvSpPr>
          <p:nvPr>
            <p:ph idx="1"/>
          </p:nvPr>
        </p:nvSpPr>
        <p:spPr>
          <a:xfrm>
            <a:off x="555207" y="2678363"/>
            <a:ext cx="3412273" cy="681575"/>
          </a:xfrm>
        </p:spPr>
        <p:txBody>
          <a:bodyPr>
            <a:normAutofit/>
          </a:bodyPr>
          <a:lstStyle/>
          <a:p>
            <a:pPr marL="0" indent="0">
              <a:spcBef>
                <a:spcPts val="0"/>
              </a:spcBef>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Bupropion (Wellbutrin)</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21-hour half-life</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7" name="TextBox 6"/>
          <p:cNvSpPr txBox="1"/>
          <p:nvPr/>
        </p:nvSpPr>
        <p:spPr>
          <a:xfrm>
            <a:off x="5292011" y="6187073"/>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
        <p:nvSpPr>
          <p:cNvPr id="8" name="Content Placeholder 2"/>
          <p:cNvSpPr txBox="1"/>
          <p:nvPr/>
        </p:nvSpPr>
        <p:spPr>
          <a:xfrm>
            <a:off x="4593807" y="2616133"/>
            <a:ext cx="3412273" cy="11751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dirty="0">
                <a:solidFill>
                  <a:srgbClr val="434949"/>
                </a:solidFill>
                <a:latin typeface="Calibri" panose="020F0502020204030204" charset="0"/>
                <a:ea typeface="Cambria" panose="02040503050406030204" pitchFamily="18" charset="0"/>
                <a:cs typeface="Calibri" panose="020F0502020204030204" charset="0"/>
              </a:rPr>
              <a:t>Uses:</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Major Depression Disorder</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Season affective disorder</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600" dirty="0">
                <a:solidFill>
                  <a:srgbClr val="434949"/>
                </a:solidFill>
                <a:latin typeface="Calibri" panose="020F0502020204030204" charset="0"/>
                <a:ea typeface="Cambria" panose="02040503050406030204" pitchFamily="18" charset="0"/>
                <a:cs typeface="Calibri" panose="020F0502020204030204" charset="0"/>
              </a:rPr>
              <a:t>Smoking cessation </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9" name="Content Placeholder 2"/>
          <p:cNvSpPr txBox="1"/>
          <p:nvPr/>
        </p:nvSpPr>
        <p:spPr>
          <a:xfrm>
            <a:off x="8931785" y="2616133"/>
            <a:ext cx="1987800" cy="2139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600" b="1" dirty="0">
                <a:solidFill>
                  <a:srgbClr val="434949"/>
                </a:solidFill>
                <a:latin typeface="Calibri" panose="020F0502020204030204" charset="0"/>
                <a:ea typeface="Cambria" panose="02040503050406030204" pitchFamily="18" charset="0"/>
                <a:cs typeface="Calibri" panose="020F0502020204030204" charset="0"/>
              </a:rPr>
              <a:t>Side Effects:</a:t>
            </a:r>
            <a:endParaRPr lang="en-US" sz="1600" b="1"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Headaches</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Tremor</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Dizziness</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Blurred vision </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Insomnia</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lang="en-US" sz="1600" dirty="0">
                <a:solidFill>
                  <a:srgbClr val="434949"/>
                </a:solidFill>
                <a:latin typeface="Calibri" panose="020F0502020204030204" charset="0"/>
                <a:ea typeface="Cambria" panose="02040503050406030204" pitchFamily="18" charset="0"/>
                <a:cs typeface="Calibri" panose="020F0502020204030204" charset="0"/>
              </a:rPr>
              <a:t>Tachycardia</a:t>
            </a:r>
            <a:endParaRPr lang="en-US" sz="1600" dirty="0">
              <a:solidFill>
                <a:srgbClr val="434949"/>
              </a:solidFill>
              <a:latin typeface="Calibri" panose="020F0502020204030204" charset="0"/>
              <a:ea typeface="Cambria" panose="02040503050406030204" pitchFamily="18"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096000" y="2105561"/>
            <a:ext cx="581056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rPr>
              <a:t>BIPOLAR DISORDER MEDICATIONS</a:t>
            </a:r>
            <a:endPar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p:cNvSpPr txBox="1"/>
          <p:nvPr/>
        </p:nvSpPr>
        <p:spPr>
          <a:xfrm>
            <a:off x="4164330" y="1066165"/>
            <a:ext cx="3523615" cy="4342765"/>
          </a:xfrm>
          <a:prstGeom prst="rect">
            <a:avLst/>
          </a:prstGeom>
        </p:spPr>
        <p:txBody>
          <a:bodyPr vert="horz" lIns="91440" tIns="45720" rIns="91440" bIns="45720" rtlCol="0">
            <a:normAutofit fontScale="6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2195" b="1" dirty="0">
                <a:solidFill>
                  <a:srgbClr val="434949"/>
                </a:solidFill>
                <a:latin typeface="Calibri" panose="020F0502020204030204" charset="0"/>
                <a:ea typeface="Cambria" panose="02040503050406030204" pitchFamily="18" charset="0"/>
                <a:cs typeface="Calibri" panose="020F0502020204030204" charset="0"/>
              </a:rPr>
              <a:t>Lamotrigine (Lamictal)</a:t>
            </a:r>
            <a:endParaRPr lang="en-US" sz="2195"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2195" dirty="0">
                <a:solidFill>
                  <a:srgbClr val="434949"/>
                </a:solidFill>
                <a:latin typeface="Calibri" panose="020F0502020204030204" charset="0"/>
                <a:ea typeface="Cambria" panose="02040503050406030204" pitchFamily="18" charset="0"/>
                <a:cs typeface="Calibri" panose="020F0502020204030204" charset="0"/>
              </a:rPr>
              <a:t>25-hour half-life</a:t>
            </a:r>
            <a:endParaRPr lang="en-US" sz="2195"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endParaRPr lang="en-US" sz="2195"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r>
              <a:rPr lang="en-US" sz="2195" dirty="0">
                <a:solidFill>
                  <a:srgbClr val="434949"/>
                </a:solidFill>
                <a:latin typeface="Calibri" panose="020F0502020204030204" charset="0"/>
                <a:ea typeface="Cambria" panose="02040503050406030204" pitchFamily="18" charset="0"/>
                <a:cs typeface="Calibri" panose="020F0502020204030204" charset="0"/>
              </a:rPr>
              <a:t>Anticonvulsant medication used for both seizures and bipolar disorder </a:t>
            </a:r>
            <a:endParaRPr lang="en-US" sz="2195"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2195"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195"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2195"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Headaches</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Tremor</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Ataxia</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Vertigo</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a:t>
            </a:r>
            <a:endParaRPr lang="en-US" sz="2195"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2195" b="1"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2195"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Drug Interactions:</a:t>
            </a:r>
            <a:endParaRPr kumimoji="0" lang="en-US" sz="2195"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When taken with amphetamines may alter seizure control, cause psychomotor impairment, and increase risk of CNS depression</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When taken with benzodiazepines or opiates may increase risk of respiratory depression</a:t>
            </a:r>
            <a:endParaRPr kumimoji="0" lang="en-US" sz="2195"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2195"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2195" b="1"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10" name="Content Placeholder 2"/>
          <p:cNvSpPr txBox="1"/>
          <p:nvPr/>
        </p:nvSpPr>
        <p:spPr>
          <a:xfrm>
            <a:off x="8174990" y="1066165"/>
            <a:ext cx="3523615" cy="366268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300" b="1" dirty="0">
                <a:solidFill>
                  <a:srgbClr val="434949"/>
                </a:solidFill>
                <a:latin typeface="Calibri" panose="020F0502020204030204" charset="0"/>
                <a:ea typeface="Cambria" panose="02040503050406030204" pitchFamily="18" charset="0"/>
                <a:cs typeface="Calibri" panose="020F0502020204030204" charset="0"/>
              </a:rPr>
              <a:t>Carbamazepine (Tegretol) </a:t>
            </a:r>
            <a:endParaRPr lang="en-US" sz="13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300" dirty="0">
                <a:solidFill>
                  <a:srgbClr val="434949"/>
                </a:solidFill>
                <a:latin typeface="Calibri" panose="020F0502020204030204" charset="0"/>
                <a:ea typeface="Cambria" panose="02040503050406030204" pitchFamily="18" charset="0"/>
                <a:cs typeface="Calibri" panose="020F0502020204030204" charset="0"/>
              </a:rPr>
              <a:t>25 to 65-hour half-life</a:t>
            </a:r>
            <a:endParaRPr lang="en-US" sz="13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3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r>
              <a:rPr lang="en-US" sz="1300" dirty="0">
                <a:solidFill>
                  <a:srgbClr val="434949"/>
                </a:solidFill>
                <a:latin typeface="Calibri" panose="020F0502020204030204" charset="0"/>
                <a:ea typeface="Cambria" panose="02040503050406030204" pitchFamily="18" charset="0"/>
                <a:cs typeface="Calibri" panose="020F0502020204030204" charset="0"/>
              </a:rPr>
              <a:t>Anticonvulsant medication used for seizures, bipolar disorder, and neuropathic pain </a:t>
            </a:r>
            <a:endParaRPr lang="en-US" sz="13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300"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3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13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Tremor</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Ataxia</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300" dirty="0">
                <a:solidFill>
                  <a:srgbClr val="434949"/>
                </a:solidFill>
                <a:latin typeface="Calibri" panose="020F0502020204030204" charset="0"/>
                <a:ea typeface="Cambria" panose="02040503050406030204" pitchFamily="18" charset="0"/>
                <a:cs typeface="Calibri" panose="020F0502020204030204" charset="0"/>
              </a:rPr>
              <a:t>Drowsiness</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a:t>
            </a:r>
            <a:endParaRPr kumimoji="0" lang="en-US" sz="130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sz="1300" b="1"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3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Drug Interactions:</a:t>
            </a:r>
            <a:endParaRPr kumimoji="0" lang="en-US" sz="13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When taken with acetaminophen increases risk of acetaminophen toxicity</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300" dirty="0">
                <a:solidFill>
                  <a:srgbClr val="434949"/>
                </a:solidFill>
                <a:latin typeface="Calibri" panose="020F0502020204030204" charset="0"/>
                <a:ea typeface="Cambria" panose="02040503050406030204" pitchFamily="18" charset="0"/>
                <a:cs typeface="Calibri" panose="020F0502020204030204" charset="0"/>
              </a:rPr>
              <a:t>When taken with doxycycline may decrease seizure threshold</a:t>
            </a:r>
            <a:endParaRPr kumimoji="0" lang="en-US" sz="13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3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300" b="1" dirty="0">
              <a:solidFill>
                <a:srgbClr val="434949"/>
              </a:solidFill>
              <a:latin typeface="Calibri" panose="020F0502020204030204" charset="0"/>
              <a:ea typeface="Cambria" panose="02040503050406030204" pitchFamily="18" charset="0"/>
              <a:cs typeface="Calibri" panose="020F0502020204030204" charset="0"/>
            </a:endParaRPr>
          </a:p>
        </p:txBody>
      </p:sp>
      <p:pic>
        <p:nvPicPr>
          <p:cNvPr id="11" name="Picture 10" descr="e16"/>
          <p:cNvPicPr>
            <a:picLocks noChangeAspect="1"/>
          </p:cNvPicPr>
          <p:nvPr/>
        </p:nvPicPr>
        <p:blipFill>
          <a:blip r:embed="rId2"/>
          <a:srcRect/>
          <a:stretch>
            <a:fillRect/>
          </a:stretch>
        </p:blipFill>
        <p:spPr>
          <a:xfrm>
            <a:off x="133690" y="4044500"/>
            <a:ext cx="3749086" cy="2630938"/>
          </a:xfrm>
          <a:prstGeom prst="rect">
            <a:avLst/>
          </a:prstGeom>
        </p:spPr>
      </p:pic>
      <p:sp>
        <p:nvSpPr>
          <p:cNvPr id="2" name="TextBox 1"/>
          <p:cNvSpPr txBox="1"/>
          <p:nvPr/>
        </p:nvSpPr>
        <p:spPr>
          <a:xfrm>
            <a:off x="7267496" y="6181358"/>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10" name="Text Box 2"/>
          <p:cNvSpPr txBox="1"/>
          <p:nvPr/>
        </p:nvSpPr>
        <p:spPr>
          <a:xfrm>
            <a:off x="1194109" y="1871909"/>
            <a:ext cx="10168983" cy="3170099"/>
          </a:xfrm>
          <a:prstGeom prst="rect">
            <a:avLst/>
          </a:prstGeom>
          <a:noFill/>
        </p:spPr>
        <p:txBody>
          <a:bodyPr wrap="square" rtlCol="0" anchor="t">
            <a:spAutoFit/>
          </a:bodyPr>
          <a:lstStyle/>
          <a:p>
            <a:pPr marR="0" lvl="0" algn="ctr" defTabSz="914400" rtl="0" eaLnBrk="0" fontAlgn="base" latinLnBrk="0" hangingPunct="0">
              <a:lnSpc>
                <a:spcPct val="100000"/>
              </a:lnSpc>
              <a:spcBef>
                <a:spcPct val="0"/>
              </a:spcBef>
              <a:spcAft>
                <a:spcPct val="0"/>
              </a:spcAft>
              <a:buClrTx/>
              <a:buSzTx/>
              <a:defRPr/>
            </a:pPr>
            <a:r>
              <a:rPr kumimoji="0" lang="en-US" sz="40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sym typeface="+mn-ea"/>
              </a:rPr>
              <a:t>Medications, drug interactions, and side effects that medical examiners often encounter when performing exams for drivers with mental health conditions and those taking opioids will be covered in this presentation.</a:t>
            </a:r>
            <a:endParaRPr kumimoji="0" lang="en-US" sz="40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p:cNvSpPr txBox="1"/>
          <p:nvPr/>
        </p:nvSpPr>
        <p:spPr>
          <a:xfrm>
            <a:off x="3825240" y="1130935"/>
            <a:ext cx="3685540" cy="3799840"/>
          </a:xfrm>
          <a:prstGeom prst="rect">
            <a:avLst/>
          </a:prstGeom>
        </p:spPr>
        <p:txBody>
          <a:bodyPr vert="horz" lIns="91440" tIns="45720" rIns="91440" bIns="45720"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Lithium (</a:t>
            </a:r>
            <a:r>
              <a:rPr lang="en-US" sz="1400" b="1" dirty="0" err="1">
                <a:solidFill>
                  <a:srgbClr val="434949"/>
                </a:solidFill>
                <a:latin typeface="Calibri" panose="020F0502020204030204" charset="0"/>
                <a:ea typeface="Cambria" panose="02040503050406030204" pitchFamily="18" charset="0"/>
                <a:cs typeface="Calibri" panose="020F0502020204030204" charset="0"/>
              </a:rPr>
              <a:t>Lithobid</a:t>
            </a:r>
            <a:r>
              <a:rPr lang="en-US" sz="1400" b="1" dirty="0">
                <a:solidFill>
                  <a:srgbClr val="434949"/>
                </a:solidFill>
                <a:latin typeface="Calibri" panose="020F0502020204030204" charset="0"/>
                <a:ea typeface="Cambria" panose="02040503050406030204" pitchFamily="18" charset="0"/>
                <a:cs typeface="Calibri" panose="020F0502020204030204" charset="0"/>
              </a:rPr>
              <a:t>)</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400" dirty="0">
                <a:solidFill>
                  <a:srgbClr val="434949"/>
                </a:solidFill>
                <a:latin typeface="Calibri" panose="020F0502020204030204" charset="0"/>
                <a:ea typeface="Cambria" panose="02040503050406030204" pitchFamily="18" charset="0"/>
                <a:cs typeface="Calibri" panose="020F0502020204030204" charset="0"/>
              </a:rPr>
              <a:t>18 to 36-hour half-life</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r>
              <a:rPr lang="en-US" sz="1400" dirty="0">
                <a:solidFill>
                  <a:srgbClr val="434949"/>
                </a:solidFill>
                <a:latin typeface="Calibri" panose="020F0502020204030204" charset="0"/>
                <a:ea typeface="Cambria" panose="02040503050406030204" pitchFamily="18" charset="0"/>
                <a:cs typeface="Calibri" panose="020F0502020204030204" charset="0"/>
              </a:rPr>
              <a:t>Used for both bipolar and depressive disorders </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Foggy brain</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Decreased coordination</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Drowsiness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dirty="0">
                <a:solidFill>
                  <a:srgbClr val="434949"/>
                </a:solidFill>
                <a:latin typeface="Calibri" panose="020F0502020204030204" charset="0"/>
                <a:ea typeface="Cambria" panose="02040503050406030204" pitchFamily="18" charset="0"/>
                <a:cs typeface="Calibri" panose="020F0502020204030204" charset="0"/>
              </a:rPr>
              <a:t>Lithium toxicity</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Hyponatremia</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dirty="0">
                <a:solidFill>
                  <a:srgbClr val="434949"/>
                </a:solidFill>
                <a:latin typeface="Calibri" panose="020F0502020204030204" charset="0"/>
                <a:ea typeface="Cambria" panose="02040503050406030204" pitchFamily="18" charset="0"/>
                <a:cs typeface="Calibri" panose="020F0502020204030204" charset="0"/>
              </a:rPr>
              <a:t>Fatigue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Drug Interactions:</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indent="-285750">
              <a:lnSpc>
                <a:spcPct val="100000"/>
              </a:lnSpc>
              <a:spcBef>
                <a:spcPts val="0"/>
              </a:spcBef>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Lithium levels can increase when taken with antacids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10" name="Content Placeholder 2"/>
          <p:cNvSpPr txBox="1"/>
          <p:nvPr/>
        </p:nvSpPr>
        <p:spPr>
          <a:xfrm>
            <a:off x="8270875" y="1205230"/>
            <a:ext cx="3659505" cy="33540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Valproic acid (Depakene)</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400" dirty="0">
                <a:solidFill>
                  <a:srgbClr val="434949"/>
                </a:solidFill>
                <a:latin typeface="Calibri" panose="020F0502020204030204" charset="0"/>
                <a:ea typeface="Cambria" panose="02040503050406030204" pitchFamily="18" charset="0"/>
                <a:cs typeface="Calibri" panose="020F0502020204030204" charset="0"/>
              </a:rPr>
              <a:t>16-hour half-life</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Divalproex (Depakote)</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a:spcBef>
                <a:spcPts val="0"/>
              </a:spcBef>
            </a:pPr>
            <a:r>
              <a:rPr lang="en-US" sz="1400" dirty="0">
                <a:solidFill>
                  <a:srgbClr val="434949"/>
                </a:solidFill>
                <a:latin typeface="Calibri" panose="020F0502020204030204" charset="0"/>
                <a:ea typeface="Cambria" panose="02040503050406030204" pitchFamily="18" charset="0"/>
                <a:cs typeface="Calibri" panose="020F0502020204030204" charset="0"/>
              </a:rPr>
              <a:t>9 to 16-hour half-life</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r>
              <a:rPr lang="en-US" sz="1400" dirty="0">
                <a:solidFill>
                  <a:srgbClr val="434949"/>
                </a:solidFill>
                <a:latin typeface="Calibri" panose="020F0502020204030204" charset="0"/>
                <a:ea typeface="Cambria" panose="02040503050406030204" pitchFamily="18" charset="0"/>
                <a:cs typeface="Calibri" panose="020F0502020204030204" charset="0"/>
              </a:rPr>
              <a:t>Used for epilepsy, bipolar disorder, schizophrenia, and migraines </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Font typeface="Arial" panose="020B0604020202020204" pitchFamily="34" charset="0"/>
              <a:buNone/>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Tremor</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Headaches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Somnolence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Peripheral edema</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sz="1400" dirty="0">
                <a:solidFill>
                  <a:srgbClr val="434949"/>
                </a:solidFill>
                <a:latin typeface="Calibri" panose="020F0502020204030204" charset="0"/>
                <a:ea typeface="Cambria" panose="02040503050406030204" pitchFamily="18" charset="0"/>
                <a:cs typeface="Calibri" panose="020F0502020204030204" charset="0"/>
              </a:rPr>
              <a:t>Tinnitus</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p:txBody>
      </p:sp>
      <p:pic>
        <p:nvPicPr>
          <p:cNvPr id="2" name="Picture 1" descr="e4"/>
          <p:cNvPicPr>
            <a:picLocks noChangeAspect="1"/>
          </p:cNvPicPr>
          <p:nvPr/>
        </p:nvPicPr>
        <p:blipFill>
          <a:blip r:embed="rId2"/>
          <a:srcRect/>
          <a:stretch>
            <a:fillRect/>
          </a:stretch>
        </p:blipFill>
        <p:spPr>
          <a:xfrm>
            <a:off x="154144" y="3888270"/>
            <a:ext cx="4371743" cy="2899743"/>
          </a:xfrm>
          <a:prstGeom prst="rect">
            <a:avLst/>
          </a:prstGeom>
        </p:spPr>
      </p:pic>
      <p:sp>
        <p:nvSpPr>
          <p:cNvPr id="3" name="TextBox 2"/>
          <p:cNvSpPr txBox="1"/>
          <p:nvPr/>
        </p:nvSpPr>
        <p:spPr>
          <a:xfrm>
            <a:off x="7030641" y="6181358"/>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285437" y="2721114"/>
            <a:ext cx="5810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rPr>
              <a:t>BENZODIAZEPINES</a:t>
            </a:r>
            <a:endPar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6B0686D-034E-43F3-B9C1-F8A39428DD24}" type="slidenum">
              <a:rPr lang="en-US" altLang="en-US" smtClean="0"/>
            </a:fld>
            <a:endParaRPr lang="en-US" altLang="en-US" dirty="0"/>
          </a:p>
        </p:txBody>
      </p:sp>
      <p:sp>
        <p:nvSpPr>
          <p:cNvPr id="7" name="Content Placeholder 2"/>
          <p:cNvSpPr txBox="1"/>
          <p:nvPr/>
        </p:nvSpPr>
        <p:spPr>
          <a:xfrm>
            <a:off x="9020881" y="2116781"/>
            <a:ext cx="2163925" cy="24435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rgbClr val="434949"/>
                </a:solidFill>
                <a:ea typeface="Cambria" panose="02040503050406030204" pitchFamily="18" charset="0"/>
                <a:cs typeface="Arial" panose="020B0604020202020204" pitchFamily="34" charset="0"/>
              </a:rPr>
              <a:t>Side Effects</a:t>
            </a:r>
            <a:endParaRPr lang="en-US" sz="1600" b="1"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Drowsiness</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Fatigue</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Dizziness</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Headaches</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Poor coordination</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Depression</a:t>
            </a:r>
            <a:endParaRPr lang="en-US" sz="1600" dirty="0">
              <a:solidFill>
                <a:srgbClr val="434949"/>
              </a:solidFill>
              <a:ea typeface="Cambria" panose="02040503050406030204" pitchFamily="18" charset="0"/>
              <a:cs typeface="Arial" panose="020B0604020202020204" pitchFamily="34" charset="0"/>
            </a:endParaRPr>
          </a:p>
          <a:p>
            <a:pPr marL="0" indent="0">
              <a:buFont typeface="Arial" panose="020B0604020202020204" pitchFamily="34" charset="0"/>
              <a:buNone/>
            </a:pPr>
            <a:endParaRPr lang="en-US" sz="1600" dirty="0">
              <a:solidFill>
                <a:srgbClr val="434949"/>
              </a:solidFill>
              <a:ea typeface="Cambria" panose="02040503050406030204" pitchFamily="18" charset="0"/>
              <a:cs typeface="Arial" panose="020B0604020202020204" pitchFamily="34" charset="0"/>
            </a:endParaRPr>
          </a:p>
        </p:txBody>
      </p:sp>
      <p:sp>
        <p:nvSpPr>
          <p:cNvPr id="6" name="Content Placeholder 2"/>
          <p:cNvSpPr>
            <a:spLocks noGrp="1"/>
          </p:cNvSpPr>
          <p:nvPr>
            <p:ph idx="1"/>
          </p:nvPr>
        </p:nvSpPr>
        <p:spPr>
          <a:xfrm>
            <a:off x="661035" y="2167890"/>
            <a:ext cx="7312025" cy="2522220"/>
          </a:xfrm>
        </p:spPr>
        <p:txBody>
          <a:bodyPr>
            <a:noAutofit/>
          </a:bodyPr>
          <a:lstStyle/>
          <a:p>
            <a:pPr marL="0" indent="0" algn="ctr">
              <a:buNone/>
            </a:pPr>
            <a:r>
              <a:rPr lang="en-US" sz="1600" b="1" dirty="0">
                <a:solidFill>
                  <a:srgbClr val="434949"/>
                </a:solidFill>
                <a:cs typeface="Arial" panose="020B0604020202020204" pitchFamily="34" charset="0"/>
              </a:rPr>
              <a:t>Benzodiazepines have a calming effect by causing the brain to be less sensitive to stimulation</a:t>
            </a:r>
            <a:endParaRPr lang="en-US" sz="1600" b="1" dirty="0">
              <a:solidFill>
                <a:srgbClr val="434949"/>
              </a:solidFill>
              <a:cs typeface="Arial" panose="020B0604020202020204" pitchFamily="34" charset="0"/>
            </a:endParaRPr>
          </a:p>
          <a:p>
            <a:r>
              <a:rPr lang="en-US" sz="1600" dirty="0">
                <a:solidFill>
                  <a:srgbClr val="434949"/>
                </a:solidFill>
                <a:ea typeface="Cambria" panose="02040503050406030204" pitchFamily="18" charset="0"/>
                <a:cs typeface="Arial" panose="020B0604020202020204" pitchFamily="34" charset="0"/>
              </a:rPr>
              <a:t>Schedule IV drugs</a:t>
            </a:r>
            <a:endParaRPr lang="en-US" sz="1600" dirty="0">
              <a:solidFill>
                <a:srgbClr val="434949"/>
              </a:solidFill>
              <a:ea typeface="Cambria" panose="02040503050406030204" pitchFamily="18" charset="0"/>
              <a:cs typeface="Arial" panose="020B0604020202020204" pitchFamily="34" charset="0"/>
            </a:endParaRPr>
          </a:p>
          <a:p>
            <a:r>
              <a:rPr lang="en-US" sz="1600" dirty="0">
                <a:solidFill>
                  <a:srgbClr val="434949"/>
                </a:solidFill>
                <a:cs typeface="Arial" panose="020B0604020202020204" pitchFamily="34" charset="0"/>
              </a:rPr>
              <a:t>Addiction potential</a:t>
            </a:r>
            <a:endParaRPr lang="en-US" sz="1600" dirty="0">
              <a:solidFill>
                <a:srgbClr val="434949"/>
              </a:solidFill>
              <a:cs typeface="Arial" panose="020B0604020202020204" pitchFamily="34" charset="0"/>
            </a:endParaRPr>
          </a:p>
          <a:p>
            <a:r>
              <a:rPr lang="en-US" sz="1600" dirty="0">
                <a:solidFill>
                  <a:srgbClr val="434949"/>
                </a:solidFill>
                <a:cs typeface="Arial" panose="020B0604020202020204" pitchFamily="34" charset="0"/>
              </a:rPr>
              <a:t>Used to treat anxiety, withdrawal, insomnia, and as an adjunctive medication for the treatment of seizures</a:t>
            </a:r>
            <a:endParaRPr lang="en-US" sz="1600" dirty="0">
              <a:solidFill>
                <a:srgbClr val="434949"/>
              </a:solidFill>
              <a:cs typeface="Arial" panose="020B0604020202020204" pitchFamily="34" charset="0"/>
            </a:endParaRPr>
          </a:p>
          <a:p>
            <a:r>
              <a:rPr lang="en-US" sz="1600" dirty="0">
                <a:solidFill>
                  <a:srgbClr val="434949"/>
                </a:solidFill>
                <a:cs typeface="Arial" panose="020B0604020202020204" pitchFamily="34" charset="0"/>
              </a:rPr>
              <a:t>Using Lyrica in conjunction with a benzodiazepine can increase the side effects</a:t>
            </a:r>
            <a:endParaRPr lang="en-US" sz="1600" dirty="0">
              <a:solidFill>
                <a:srgbClr val="434949"/>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246452" y="1859118"/>
            <a:ext cx="4155233" cy="3413153"/>
          </a:xfrm>
        </p:spPr>
        <p:txBody>
          <a:bodyPr>
            <a:normAutofit/>
          </a:bodyPr>
          <a:lstStyle/>
          <a:p>
            <a:pPr marL="0" indent="0">
              <a:buNone/>
            </a:pPr>
            <a:r>
              <a:rPr lang="en-US" sz="1400" b="1" dirty="0">
                <a:solidFill>
                  <a:srgbClr val="434949"/>
                </a:solidFill>
                <a:latin typeface="Calibri" panose="020F0502020204030204" charset="0"/>
                <a:cs typeface="Calibri" panose="020F0502020204030204" charset="0"/>
              </a:rPr>
              <a:t>Alprazolam (Xanax)</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cs typeface="Calibri" panose="020F0502020204030204" charset="0"/>
              </a:rPr>
              <a:t>Half-life: 6-26 hours (short-acting)</a:t>
            </a:r>
            <a:endParaRPr lang="en-US" sz="1400" dirty="0">
              <a:solidFill>
                <a:srgbClr val="434949"/>
              </a:solidFill>
              <a:latin typeface="Calibri" panose="020F0502020204030204" charset="0"/>
              <a:cs typeface="Calibri" panose="020F0502020204030204" charset="0"/>
            </a:endParaRPr>
          </a:p>
          <a:p>
            <a:pPr lvl="1"/>
            <a:endParaRPr lang="en-US" sz="1400" dirty="0">
              <a:solidFill>
                <a:srgbClr val="434949"/>
              </a:solidFill>
              <a:latin typeface="Calibri" panose="020F0502020204030204" charset="0"/>
              <a:cs typeface="Calibri" panose="020F0502020204030204" charset="0"/>
            </a:endParaRPr>
          </a:p>
          <a:p>
            <a:pPr marL="0" indent="0">
              <a:buNone/>
            </a:pPr>
            <a:r>
              <a:rPr lang="en-US" sz="1400" b="1" dirty="0">
                <a:solidFill>
                  <a:srgbClr val="434949"/>
                </a:solidFill>
                <a:latin typeface="Calibri" panose="020F0502020204030204" charset="0"/>
                <a:cs typeface="Calibri" panose="020F0502020204030204" charset="0"/>
              </a:rPr>
              <a:t>Clonazepam (</a:t>
            </a:r>
            <a:r>
              <a:rPr lang="en-US" sz="1400" b="1" dirty="0" err="1">
                <a:solidFill>
                  <a:srgbClr val="434949"/>
                </a:solidFill>
                <a:latin typeface="Calibri" panose="020F0502020204030204" charset="0"/>
                <a:cs typeface="Calibri" panose="020F0502020204030204" charset="0"/>
              </a:rPr>
              <a:t>Klonopin</a:t>
            </a:r>
            <a:r>
              <a:rPr lang="en-US" sz="1400" b="1" dirty="0">
                <a:solidFill>
                  <a:srgbClr val="434949"/>
                </a:solidFill>
                <a:latin typeface="Calibri" panose="020F0502020204030204" charset="0"/>
                <a:cs typeface="Calibri" panose="020F0502020204030204" charset="0"/>
              </a:rPr>
              <a:t>)</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cs typeface="Calibri" panose="020F0502020204030204" charset="0"/>
              </a:rPr>
              <a:t>Half-life: 20-50 hours (long-acting)</a:t>
            </a:r>
            <a:endParaRPr lang="en-US" sz="1400" dirty="0">
              <a:solidFill>
                <a:srgbClr val="434949"/>
              </a:solidFill>
              <a:latin typeface="Calibri" panose="020F0502020204030204" charset="0"/>
              <a:cs typeface="Calibri" panose="020F0502020204030204" charset="0"/>
            </a:endParaRPr>
          </a:p>
          <a:p>
            <a:pPr lvl="1"/>
            <a:endParaRPr lang="en-US" sz="1400" dirty="0">
              <a:solidFill>
                <a:srgbClr val="434949"/>
              </a:solidFill>
              <a:latin typeface="Calibri" panose="020F0502020204030204" charset="0"/>
              <a:cs typeface="Calibri" panose="020F0502020204030204" charset="0"/>
            </a:endParaRPr>
          </a:p>
          <a:p>
            <a:pPr marL="0" indent="0">
              <a:buNone/>
            </a:pPr>
            <a:r>
              <a:rPr lang="en-US" sz="1400" b="1" dirty="0">
                <a:solidFill>
                  <a:srgbClr val="434949"/>
                </a:solidFill>
                <a:latin typeface="Calibri" panose="020F0502020204030204" charset="0"/>
                <a:cs typeface="Calibri" panose="020F0502020204030204" charset="0"/>
              </a:rPr>
              <a:t>Diazepam (Valium)</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cs typeface="Calibri" panose="020F0502020204030204" charset="0"/>
              </a:rPr>
              <a:t>Half-life: 20-100 hours (long-acting)</a:t>
            </a:r>
            <a:endParaRPr lang="en-US" sz="1400" dirty="0">
              <a:solidFill>
                <a:srgbClr val="434949"/>
              </a:solidFill>
              <a:latin typeface="Calibri" panose="020F0502020204030204" charset="0"/>
              <a:cs typeface="Calibri" panose="020F0502020204030204" charset="0"/>
            </a:endParaRPr>
          </a:p>
          <a:p>
            <a:pPr lvl="1"/>
            <a:endParaRPr lang="en-US" sz="1400" dirty="0">
              <a:solidFill>
                <a:srgbClr val="434949"/>
              </a:solidFill>
              <a:latin typeface="Calibri" panose="020F0502020204030204" charset="0"/>
              <a:cs typeface="Calibri" panose="020F0502020204030204" charset="0"/>
            </a:endParaRPr>
          </a:p>
          <a:p>
            <a:pPr marL="0" indent="0">
              <a:buNone/>
            </a:pPr>
            <a:r>
              <a:rPr lang="en-US" sz="1400" b="1" dirty="0">
                <a:solidFill>
                  <a:srgbClr val="434949"/>
                </a:solidFill>
                <a:latin typeface="Calibri" panose="020F0502020204030204" charset="0"/>
                <a:cs typeface="Calibri" panose="020F0502020204030204" charset="0"/>
              </a:rPr>
              <a:t>Lorazepam (Ativan)</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ea typeface="Cambria" panose="02040503050406030204" pitchFamily="18" charset="0"/>
                <a:cs typeface="Calibri" panose="020F0502020204030204" charset="0"/>
              </a:rPr>
              <a:t>Half-life: 10-20 hours (medium-acting)</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lvl="1"/>
            <a:endParaRPr lang="en-US" sz="1400" dirty="0">
              <a:solidFill>
                <a:srgbClr val="434949"/>
              </a:solidFill>
              <a:latin typeface="Calibri" panose="020F0502020204030204" charset="0"/>
              <a:cs typeface="Calibri" panose="020F0502020204030204" charset="0"/>
            </a:endParaRPr>
          </a:p>
          <a:p>
            <a:endParaRPr lang="en-US" sz="1400" dirty="0">
              <a:solidFill>
                <a:srgbClr val="434949"/>
              </a:solidFill>
              <a:latin typeface="Calibri" panose="020F0502020204030204" charset="0"/>
              <a:cs typeface="Calibri" panose="020F0502020204030204" charset="0"/>
            </a:endParaRPr>
          </a:p>
          <a:p>
            <a:pPr marL="0" indent="0">
              <a:buNone/>
            </a:pPr>
            <a:endParaRPr lang="en-US" sz="1400" dirty="0">
              <a:solidFill>
                <a:srgbClr val="434949"/>
              </a:solidFill>
              <a:latin typeface="Calibri" panose="020F0502020204030204" charset="0"/>
              <a:cs typeface="Calibri" panose="020F0502020204030204" charset="0"/>
            </a:endParaRPr>
          </a:p>
          <a:p>
            <a:pPr marL="0" indent="0">
              <a:buNone/>
            </a:pPr>
            <a:endParaRPr lang="en-US" sz="1400" dirty="0">
              <a:solidFill>
                <a:srgbClr val="434949"/>
              </a:solidFill>
              <a:latin typeface="Calibri" panose="020F0502020204030204" charset="0"/>
              <a:cs typeface="Calibri" panose="020F0502020204030204" charset="0"/>
            </a:endParaRPr>
          </a:p>
        </p:txBody>
      </p:sp>
      <p:sp>
        <p:nvSpPr>
          <p:cNvPr id="5" name="Slide Number Placeholder 4"/>
          <p:cNvSpPr>
            <a:spLocks noGrp="1"/>
          </p:cNvSpPr>
          <p:nvPr>
            <p:ph type="sldNum" sz="quarter" idx="12"/>
          </p:nvPr>
        </p:nvSpPr>
        <p:spPr/>
        <p:txBody>
          <a:bodyPr/>
          <a:lstStyle/>
          <a:p>
            <a:pPr>
              <a:defRPr/>
            </a:pPr>
            <a:fld id="{F6B0686D-034E-43F3-B9C1-F8A39428DD24}" type="slidenum">
              <a:rPr lang="en-US" altLang="en-US" smtClean="0"/>
            </a:fld>
            <a:endParaRPr lang="en-US" altLang="en-US" dirty="0"/>
          </a:p>
        </p:txBody>
      </p:sp>
      <p:sp>
        <p:nvSpPr>
          <p:cNvPr id="2" name="Content Placeholder 2"/>
          <p:cNvSpPr txBox="1"/>
          <p:nvPr/>
        </p:nvSpPr>
        <p:spPr>
          <a:xfrm>
            <a:off x="8537575" y="1859118"/>
            <a:ext cx="3278891" cy="26311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dirty="0">
                <a:solidFill>
                  <a:srgbClr val="434949"/>
                </a:solidFill>
                <a:latin typeface="Calibri" panose="020F0502020204030204" charset="0"/>
                <a:cs typeface="Calibri" panose="020F0502020204030204" charset="0"/>
              </a:rPr>
              <a:t>Temazepam (Restoril)</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ea typeface="Cambria" panose="02040503050406030204" pitchFamily="18" charset="0"/>
                <a:cs typeface="Calibri" panose="020F0502020204030204" charset="0"/>
              </a:rPr>
              <a:t>Half-life: 10 to 20 hours</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lvl="1"/>
            <a:endParaRPr lang="en-US" sz="1400" dirty="0">
              <a:solidFill>
                <a:srgbClr val="434949"/>
              </a:solidFill>
              <a:latin typeface="Calibri" panose="020F0502020204030204" charset="0"/>
              <a:cs typeface="Calibri" panose="020F0502020204030204" charset="0"/>
            </a:endParaRPr>
          </a:p>
          <a:p>
            <a:pPr marL="0" indent="0">
              <a:buNone/>
            </a:pPr>
            <a:r>
              <a:rPr lang="en-US" sz="1400" b="1" dirty="0">
                <a:solidFill>
                  <a:srgbClr val="434949"/>
                </a:solidFill>
                <a:latin typeface="Calibri" panose="020F0502020204030204" charset="0"/>
                <a:cs typeface="Calibri" panose="020F0502020204030204" charset="0"/>
              </a:rPr>
              <a:t>Chlordiazepoxide (Librium)</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ea typeface="Cambria" panose="02040503050406030204" pitchFamily="18" charset="0"/>
                <a:cs typeface="Calibri" panose="020F0502020204030204" charset="0"/>
              </a:rPr>
              <a:t>Half-life: 30 to 100 hours</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endParaRPr lang="en-US" sz="1400" dirty="0">
              <a:solidFill>
                <a:srgbClr val="434949"/>
              </a:solidFill>
              <a:latin typeface="Calibri" panose="020F0502020204030204" charset="0"/>
              <a:cs typeface="Calibri" panose="020F0502020204030204" charset="0"/>
            </a:endParaRPr>
          </a:p>
          <a:p>
            <a:pPr marL="0" indent="0">
              <a:buNone/>
            </a:pPr>
            <a:r>
              <a:rPr lang="en-US" sz="1400" b="1" dirty="0">
                <a:solidFill>
                  <a:srgbClr val="434949"/>
                </a:solidFill>
                <a:latin typeface="Calibri" panose="020F0502020204030204" charset="0"/>
                <a:cs typeface="Calibri" panose="020F0502020204030204" charset="0"/>
              </a:rPr>
              <a:t>Triazolam (Halcion)</a:t>
            </a:r>
            <a:endParaRPr lang="en-US" sz="1400" b="1" dirty="0">
              <a:solidFill>
                <a:srgbClr val="434949"/>
              </a:solidFill>
              <a:latin typeface="Calibri" panose="020F0502020204030204" charset="0"/>
              <a:cs typeface="Calibri" panose="020F0502020204030204" charset="0"/>
            </a:endParaRPr>
          </a:p>
          <a:p>
            <a:pPr lvl="1"/>
            <a:r>
              <a:rPr lang="en-US" sz="1400" dirty="0">
                <a:solidFill>
                  <a:srgbClr val="434949"/>
                </a:solidFill>
                <a:latin typeface="Calibri" panose="020F0502020204030204" charset="0"/>
                <a:ea typeface="Cambria" panose="02040503050406030204" pitchFamily="18" charset="0"/>
                <a:cs typeface="Calibri" panose="020F0502020204030204" charset="0"/>
              </a:rPr>
              <a:t>Half-life: 2 to 5 hours</a:t>
            </a:r>
            <a:endParaRPr lang="en-US" sz="1400"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6" name="TextBox 5"/>
          <p:cNvSpPr txBox="1"/>
          <p:nvPr/>
        </p:nvSpPr>
        <p:spPr>
          <a:xfrm>
            <a:off x="4653085" y="1172951"/>
            <a:ext cx="5945728" cy="400110"/>
          </a:xfrm>
          <a:prstGeom prst="rect">
            <a:avLst/>
          </a:prstGeom>
          <a:noFill/>
        </p:spPr>
        <p:txBody>
          <a:bodyPr wrap="square" rtlCol="0">
            <a:spAutoFit/>
          </a:bodyPr>
          <a:lstStyle/>
          <a:p>
            <a:pPr marL="0" indent="0" algn="ctr">
              <a:buNone/>
            </a:pPr>
            <a:r>
              <a:rPr lang="en-US" sz="2000" dirty="0">
                <a:solidFill>
                  <a:srgbClr val="007AFF"/>
                </a:solidFill>
                <a:ea typeface="Cambria" panose="02040503050406030204" pitchFamily="18" charset="0"/>
                <a:cs typeface="Arial" panose="020B0604020202020204" pitchFamily="34" charset="0"/>
              </a:rPr>
              <a:t>The lowest possible effective dose should be prescribed </a:t>
            </a:r>
            <a:endParaRPr lang="en-US" sz="2000" dirty="0">
              <a:solidFill>
                <a:srgbClr val="007AFF"/>
              </a:solidFill>
              <a:ea typeface="Cambria" panose="02040503050406030204" pitchFamily="18" charset="0"/>
              <a:cs typeface="Arial" panose="020B0604020202020204" pitchFamily="34" charset="0"/>
            </a:endParaRPr>
          </a:p>
        </p:txBody>
      </p:sp>
      <p:pic>
        <p:nvPicPr>
          <p:cNvPr id="7" name="Picture 6" descr="c21"/>
          <p:cNvPicPr>
            <a:picLocks noChangeAspect="1"/>
          </p:cNvPicPr>
          <p:nvPr/>
        </p:nvPicPr>
        <p:blipFill>
          <a:blip r:embed="rId2"/>
          <a:srcRect/>
          <a:stretch>
            <a:fillRect/>
          </a:stretch>
        </p:blipFill>
        <p:spPr>
          <a:xfrm>
            <a:off x="127636" y="2970597"/>
            <a:ext cx="3843633" cy="3555298"/>
          </a:xfrm>
          <a:prstGeom prst="rect">
            <a:avLst/>
          </a:prstGeom>
        </p:spPr>
      </p:pic>
      <p:sp>
        <p:nvSpPr>
          <p:cNvPr id="4" name="TextBox 3"/>
          <p:cNvSpPr txBox="1"/>
          <p:nvPr/>
        </p:nvSpPr>
        <p:spPr>
          <a:xfrm>
            <a:off x="7470696" y="6187708"/>
            <a:ext cx="1760375" cy="338554"/>
          </a:xfrm>
          <a:prstGeom prst="rect">
            <a:avLst/>
          </a:prstGeom>
          <a:noFill/>
        </p:spPr>
        <p:txBody>
          <a:bodyPr wrap="square" rtlCol="0">
            <a:spAutoFit/>
          </a:bodyPr>
          <a:lstStyle/>
          <a:p>
            <a:r>
              <a:rPr lang="en-US" sz="1600" b="1" dirty="0">
                <a:solidFill>
                  <a:srgbClr val="434949"/>
                </a:solidFill>
              </a:rPr>
              <a:t>Source: </a:t>
            </a:r>
            <a:r>
              <a:rPr lang="en-US" sz="1600" b="1" dirty="0" err="1">
                <a:solidFill>
                  <a:srgbClr val="434949"/>
                </a:solidFill>
              </a:rPr>
              <a:t>Epocrates</a:t>
            </a:r>
            <a:endParaRPr lang="en-US" sz="1600" b="1"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85437" y="2721114"/>
            <a:ext cx="5810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rPr>
              <a:t>ANTIPSYCHOTICS</a:t>
            </a:r>
            <a:endPar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4724400" y="6613526"/>
            <a:ext cx="2895600" cy="244475"/>
          </a:xfr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charset="0"/>
              <a:ea typeface="+mn-ea"/>
              <a:cs typeface="Calibri" panose="020F050202020403020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charset="0"/>
              <a:ea typeface="+mn-ea"/>
              <a:cs typeface="Calibri" panose="020F0502020204030204" charset="0"/>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charset="0"/>
              <a:ea typeface="+mn-ea"/>
              <a:cs typeface="Calibri" panose="020F050202020403020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400" b="0" i="0" u="none" strike="noStrike" kern="1200" cap="none" spc="0" normalizeH="0" baseline="0" noProof="0" smtClean="0">
                <a:ln>
                  <a:noFill/>
                </a:ln>
                <a:solidFill>
                  <a:prstClr val="black">
                    <a:tint val="75000"/>
                  </a:prstClr>
                </a:solidFill>
                <a:effectLst/>
                <a:uLnTx/>
                <a:uFillTx/>
                <a:latin typeface="Calibri" panose="020F0502020204030204" charset="0"/>
                <a:ea typeface="+mn-ea"/>
                <a:cs typeface="Calibri" panose="020F0502020204030204" charset="0"/>
              </a:rPr>
            </a:fld>
            <a:endParaRPr kumimoji="0" lang="en-US" altLang="en-US" sz="1400" b="0" i="0" u="none" strike="noStrike" kern="1200" cap="none" spc="0" normalizeH="0" baseline="0" noProof="0" dirty="0" smtClean="0">
              <a:ln>
                <a:noFill/>
              </a:ln>
              <a:solidFill>
                <a:prstClr val="black">
                  <a:tint val="75000"/>
                </a:prstClr>
              </a:solidFill>
              <a:effectLst/>
              <a:uLnTx/>
              <a:uFillTx/>
              <a:latin typeface="Calibri" panose="020F0502020204030204" charset="0"/>
              <a:ea typeface="+mn-ea"/>
              <a:cs typeface="Calibri" panose="020F0502020204030204" charset="0"/>
            </a:endParaRPr>
          </a:p>
        </p:txBody>
      </p:sp>
      <p:sp>
        <p:nvSpPr>
          <p:cNvPr id="2" name="Content Placeholder 2"/>
          <p:cNvSpPr>
            <a:spLocks noGrp="1"/>
          </p:cNvSpPr>
          <p:nvPr>
            <p:ph idx="1"/>
          </p:nvPr>
        </p:nvSpPr>
        <p:spPr>
          <a:xfrm>
            <a:off x="446405" y="1821815"/>
            <a:ext cx="2609850" cy="735330"/>
          </a:xfrm>
        </p:spPr>
        <p:txBody>
          <a:bodyPr>
            <a:normAutofit/>
          </a:bodyPr>
          <a:lstStyle/>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Haloperidol (Haldol) </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Fluphenazine (</a:t>
            </a:r>
            <a:r>
              <a:rPr lang="en-US" sz="1400" b="1" dirty="0" err="1">
                <a:solidFill>
                  <a:srgbClr val="434949"/>
                </a:solidFill>
                <a:latin typeface="Calibri" panose="020F0502020204030204" charset="0"/>
                <a:ea typeface="Cambria" panose="02040503050406030204" pitchFamily="18" charset="0"/>
                <a:cs typeface="Calibri" panose="020F0502020204030204" charset="0"/>
              </a:rPr>
              <a:t>Prolixin</a:t>
            </a:r>
            <a:r>
              <a:rPr lang="en-US" sz="1400" b="1" dirty="0">
                <a:solidFill>
                  <a:srgbClr val="434949"/>
                </a:solidFill>
                <a:latin typeface="Calibri" panose="020F0502020204030204" charset="0"/>
                <a:ea typeface="Cambria" panose="02040503050406030204" pitchFamily="18" charset="0"/>
                <a:cs typeface="Calibri" panose="020F0502020204030204" charset="0"/>
              </a:rPr>
              <a:t>) </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r>
              <a:rPr lang="en-US" sz="1400" b="1" dirty="0">
                <a:solidFill>
                  <a:srgbClr val="434949"/>
                </a:solidFill>
                <a:latin typeface="Calibri" panose="020F0502020204030204" charset="0"/>
                <a:ea typeface="Cambria" panose="02040503050406030204" pitchFamily="18" charset="0"/>
                <a:cs typeface="Calibri" panose="020F0502020204030204" charset="0"/>
              </a:rPr>
              <a:t>Chlorpromazine (Thorazine)</a:t>
            </a: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400" dirty="0">
              <a:solidFill>
                <a:srgbClr val="434949"/>
              </a:solidFill>
              <a:latin typeface="Calibri" panose="020F0502020204030204" charset="0"/>
              <a:ea typeface="Cambria" panose="02040503050406030204" pitchFamily="18" charset="0"/>
              <a:cs typeface="Calibri" panose="020F0502020204030204" charset="0"/>
            </a:endParaRPr>
          </a:p>
          <a:p>
            <a:pPr marL="0" indent="0">
              <a:spcBef>
                <a:spcPts val="0"/>
              </a:spcBef>
              <a:buNone/>
            </a:pPr>
            <a:endParaRPr lang="en-US" sz="1400" b="1" dirty="0">
              <a:solidFill>
                <a:srgbClr val="434949"/>
              </a:solidFill>
              <a:latin typeface="Calibri" panose="020F0502020204030204" charset="0"/>
              <a:ea typeface="Cambria" panose="02040503050406030204" pitchFamily="18" charset="0"/>
              <a:cs typeface="Calibri" panose="020F0502020204030204" charset="0"/>
            </a:endParaRPr>
          </a:p>
        </p:txBody>
      </p:sp>
      <p:sp>
        <p:nvSpPr>
          <p:cNvPr id="3" name="TextBox 2"/>
          <p:cNvSpPr txBox="1"/>
          <p:nvPr/>
        </p:nvSpPr>
        <p:spPr>
          <a:xfrm>
            <a:off x="4404995" y="704850"/>
            <a:ext cx="2292350" cy="3683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rPr>
              <a:t>Antipsychotics</a:t>
            </a:r>
            <a:endParaRPr kumimoji="0" lang="en-US" i="0" u="none" strike="noStrike" kern="1200" cap="none" spc="0" normalizeH="0" baseline="0" noProof="0" dirty="0">
              <a:ln>
                <a:noFill/>
              </a:ln>
              <a:solidFill>
                <a:srgbClr val="007AFF"/>
              </a:solidFill>
              <a:effectLst/>
              <a:uLnTx/>
              <a:uFillTx/>
              <a:latin typeface="LEMON MILK" panose="00000500000000000000" charset="0"/>
              <a:ea typeface="Cambria" panose="02040503050406030204" pitchFamily="18" charset="0"/>
              <a:cs typeface="LEMON MILK" panose="00000500000000000000" charset="0"/>
            </a:endParaRPr>
          </a:p>
        </p:txBody>
      </p:sp>
      <p:sp>
        <p:nvSpPr>
          <p:cNvPr id="6" name="TextBox 5"/>
          <p:cNvSpPr txBox="1"/>
          <p:nvPr/>
        </p:nvSpPr>
        <p:spPr>
          <a:xfrm>
            <a:off x="403225" y="2642235"/>
            <a:ext cx="2653030" cy="5219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All long-acting with half-life between 14.7 to 37 hours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p:txBody>
      </p:sp>
      <p:pic>
        <p:nvPicPr>
          <p:cNvPr id="7" name="Picture 6" descr="e22"/>
          <p:cNvPicPr>
            <a:picLocks noChangeAspect="1"/>
          </p:cNvPicPr>
          <p:nvPr/>
        </p:nvPicPr>
        <p:blipFill>
          <a:blip r:embed="rId2"/>
          <a:srcRect l="21921" t="6493" r="25335" b="2534"/>
          <a:stretch>
            <a:fillRect/>
          </a:stretch>
        </p:blipFill>
        <p:spPr>
          <a:xfrm>
            <a:off x="134025" y="3428693"/>
            <a:ext cx="3439599" cy="3337550"/>
          </a:xfrm>
          <a:prstGeom prst="rect">
            <a:avLst/>
          </a:prstGeom>
        </p:spPr>
      </p:pic>
      <p:sp>
        <p:nvSpPr>
          <p:cNvPr id="8" name="TextBox 7"/>
          <p:cNvSpPr txBox="1"/>
          <p:nvPr/>
        </p:nvSpPr>
        <p:spPr>
          <a:xfrm>
            <a:off x="506095" y="1377315"/>
            <a:ext cx="152273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sng"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First-Generation:</a:t>
            </a:r>
            <a:endParaRPr kumimoji="0" lang="en-US" sz="1400" b="1" i="0" u="sng"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9" name="Content Placeholder 2"/>
          <p:cNvSpPr txBox="1"/>
          <p:nvPr/>
        </p:nvSpPr>
        <p:spPr>
          <a:xfrm>
            <a:off x="8482549" y="1441360"/>
            <a:ext cx="2519415" cy="13653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Used to treat:</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Psychotic disorders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Bipolar disorder</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Delirium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Hallucinations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10" name="TextBox 9"/>
          <p:cNvSpPr txBox="1"/>
          <p:nvPr/>
        </p:nvSpPr>
        <p:spPr>
          <a:xfrm>
            <a:off x="4405088" y="1332292"/>
            <a:ext cx="2819400" cy="3067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sng"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Second-Generation:</a:t>
            </a:r>
            <a:endParaRPr kumimoji="0" lang="en-US" sz="1400" b="1" i="0" u="sng"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11" name="Content Placeholder 2"/>
          <p:cNvSpPr txBox="1"/>
          <p:nvPr/>
        </p:nvSpPr>
        <p:spPr>
          <a:xfrm>
            <a:off x="4442852" y="1745309"/>
            <a:ext cx="2819400" cy="29257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Clozapine (Clozaril) </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4 to 66-hour half-life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Quetiapine (Seroquel)</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6 to7-hour half-life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Risperidone (</a:t>
            </a:r>
            <a:r>
              <a:rPr kumimoji="0" lang="en-US" sz="1400" b="1" i="0" u="none" strike="noStrike" kern="1200" cap="none" spc="0" normalizeH="0" baseline="0" noProof="0" dirty="0" err="1">
                <a:ln>
                  <a:noFill/>
                </a:ln>
                <a:solidFill>
                  <a:srgbClr val="434949"/>
                </a:solidFill>
                <a:effectLst/>
                <a:uLnTx/>
                <a:uFillTx/>
                <a:latin typeface="Calibri" panose="020F0502020204030204" charset="0"/>
                <a:ea typeface="Cambria" panose="02040503050406030204" pitchFamily="18" charset="0"/>
                <a:cs typeface="Calibri" panose="020F0502020204030204" charset="0"/>
              </a:rPr>
              <a:t>Risperdol</a:t>
            </a: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20-hour half-life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Olanzapine (Zyprexa)</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21 to 54-hour half-life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Aripiprazole (Abilify) </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75-hour half-life</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12" name="Content Placeholder 2"/>
          <p:cNvSpPr txBox="1"/>
          <p:nvPr/>
        </p:nvSpPr>
        <p:spPr>
          <a:xfrm>
            <a:off x="8482549" y="2944158"/>
            <a:ext cx="2130349" cy="15089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Side Effects</a:t>
            </a: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Drowsiness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Dizziness </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Muscle spasms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Blurred vision</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defRPr/>
            </a:pP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
        <p:nvSpPr>
          <p:cNvPr id="13" name="TextBox 12"/>
          <p:cNvSpPr txBox="1"/>
          <p:nvPr/>
        </p:nvSpPr>
        <p:spPr>
          <a:xfrm>
            <a:off x="4342471" y="6284687"/>
            <a:ext cx="1753529" cy="3067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Source: </a:t>
            </a:r>
            <a:r>
              <a:rPr kumimoji="0" lang="en-US" sz="14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Epocrates</a:t>
            </a:r>
            <a:endParaRPr kumimoji="0" lang="en-US" sz="14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endParaRPr>
          </a:p>
        </p:txBody>
      </p:sp>
      <p:sp>
        <p:nvSpPr>
          <p:cNvPr id="14" name="TextBox 13"/>
          <p:cNvSpPr txBox="1"/>
          <p:nvPr/>
        </p:nvSpPr>
        <p:spPr>
          <a:xfrm>
            <a:off x="3540125" y="4964430"/>
            <a:ext cx="7022465" cy="9531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Drug interactions:</a:t>
            </a:r>
            <a:endParaRPr kumimoji="0" lang="en-US" sz="1400" b="1"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Can cause CNS depression when taken with opioids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Can cause irregular heart rhythms when taken with SSRI antidepressants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rPr>
              <a:t>Can cause increased sedation, dizziness, or confusion when taken with benzodiazepines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Cambria" panose="02040503050406030204" pitchFamily="18"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096000" y="2828835"/>
            <a:ext cx="58105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rPr>
              <a:t>GABAPENTINOIDES</a:t>
            </a:r>
            <a:endParaRPr kumimoji="0" lang="en-US" sz="4000" b="1" i="0" u="none" strike="noStrike" kern="1200" cap="none" spc="0" normalizeH="0" baseline="0" noProof="0" dirty="0">
              <a:ln>
                <a:noFill/>
              </a:ln>
              <a:solidFill>
                <a:srgbClr val="434949"/>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921499" y="2024821"/>
            <a:ext cx="3685777" cy="2385267"/>
          </a:xfrm>
          <a:ln>
            <a:solidFill>
              <a:schemeClr val="bg1"/>
            </a:solidFill>
          </a:ln>
        </p:spPr>
        <p:txBody>
          <a:bodyPr>
            <a:normAutofit/>
          </a:bodyPr>
          <a:lstStyle/>
          <a:p>
            <a:pPr marL="0" indent="0">
              <a:buNone/>
            </a:pPr>
            <a:r>
              <a:rPr lang="en-US" sz="1400" b="1" dirty="0">
                <a:solidFill>
                  <a:srgbClr val="434949"/>
                </a:solidFill>
              </a:rPr>
              <a:t>Pregabalin (Lyrica)</a:t>
            </a:r>
            <a:endParaRPr lang="en-US" sz="1400" b="1" dirty="0">
              <a:solidFill>
                <a:srgbClr val="434949"/>
              </a:solidFill>
            </a:endParaRPr>
          </a:p>
          <a:p>
            <a:pPr lvl="1"/>
            <a:r>
              <a:rPr lang="en-US" sz="1400" dirty="0">
                <a:solidFill>
                  <a:srgbClr val="434949"/>
                </a:solidFill>
              </a:rPr>
              <a:t>Half-life: 6.3 hours</a:t>
            </a:r>
            <a:endParaRPr lang="en-US" sz="1400" dirty="0">
              <a:solidFill>
                <a:srgbClr val="434949"/>
              </a:solidFill>
            </a:endParaRPr>
          </a:p>
          <a:p>
            <a:r>
              <a:rPr lang="en-US" sz="1400" dirty="0">
                <a:solidFill>
                  <a:srgbClr val="434949"/>
                </a:solidFill>
              </a:rPr>
              <a:t>Schedule IV controlled substance</a:t>
            </a:r>
            <a:endParaRPr lang="en-US" sz="1400" dirty="0">
              <a:solidFill>
                <a:srgbClr val="434949"/>
              </a:solidFill>
            </a:endParaRPr>
          </a:p>
          <a:p>
            <a:pPr marL="0" indent="0">
              <a:buNone/>
            </a:pPr>
            <a:endParaRPr lang="en-US" sz="1400" dirty="0">
              <a:solidFill>
                <a:srgbClr val="434949"/>
              </a:solidFill>
            </a:endParaRPr>
          </a:p>
          <a:p>
            <a:pPr marL="0" indent="0">
              <a:buNone/>
            </a:pPr>
            <a:r>
              <a:rPr lang="en-US" sz="1400" b="1" dirty="0">
                <a:solidFill>
                  <a:srgbClr val="434949"/>
                </a:solidFill>
              </a:rPr>
              <a:t>Gabapentin (Neurontin) </a:t>
            </a:r>
            <a:endParaRPr lang="en-US" sz="1400" b="1" dirty="0">
              <a:solidFill>
                <a:srgbClr val="434949"/>
              </a:solidFill>
            </a:endParaRPr>
          </a:p>
          <a:p>
            <a:pPr lvl="1"/>
            <a:r>
              <a:rPr lang="en-US" sz="1400" dirty="0">
                <a:solidFill>
                  <a:srgbClr val="434949"/>
                </a:solidFill>
              </a:rPr>
              <a:t>Half-life: 5-7 hours</a:t>
            </a:r>
            <a:endParaRPr lang="en-US" sz="1400" dirty="0">
              <a:solidFill>
                <a:srgbClr val="434949"/>
              </a:solidFill>
            </a:endParaRPr>
          </a:p>
          <a:p>
            <a:r>
              <a:rPr lang="en-US" sz="1400" dirty="0">
                <a:solidFill>
                  <a:srgbClr val="434949"/>
                </a:solidFill>
              </a:rPr>
              <a:t> Gabapentin is not classified</a:t>
            </a:r>
            <a:endParaRPr lang="en-US" sz="1400" dirty="0">
              <a:solidFill>
                <a:srgbClr val="434949"/>
              </a:solidFill>
            </a:endParaRPr>
          </a:p>
        </p:txBody>
      </p:sp>
      <p:sp>
        <p:nvSpPr>
          <p:cNvPr id="5" name="Slide Number Placeholder 4"/>
          <p:cNvSpPr>
            <a:spLocks noGrp="1"/>
          </p:cNvSpPr>
          <p:nvPr>
            <p:ph type="sldNum" sz="quarter" idx="12"/>
          </p:nvPr>
        </p:nvSpPr>
        <p:spPr/>
        <p:txBody>
          <a:bodyPr/>
          <a:lstStyle/>
          <a:p>
            <a:pPr>
              <a:defRPr/>
            </a:pPr>
            <a:fld id="{F6B0686D-034E-43F3-B9C1-F8A39428DD24}" type="slidenum">
              <a:rPr lang="en-US" altLang="en-US" sz="1400" smtClean="0">
                <a:solidFill>
                  <a:srgbClr val="434949"/>
                </a:solidFill>
              </a:rPr>
            </a:fld>
            <a:endParaRPr lang="en-US" altLang="en-US" sz="1400" dirty="0" smtClean="0">
              <a:solidFill>
                <a:srgbClr val="434949"/>
              </a:solidFill>
            </a:endParaRPr>
          </a:p>
        </p:txBody>
      </p:sp>
      <p:sp>
        <p:nvSpPr>
          <p:cNvPr id="7" name="TextBox 6"/>
          <p:cNvSpPr txBox="1"/>
          <p:nvPr/>
        </p:nvSpPr>
        <p:spPr>
          <a:xfrm>
            <a:off x="3413693" y="1049421"/>
            <a:ext cx="7086600" cy="521970"/>
          </a:xfrm>
          <a:prstGeom prst="rect">
            <a:avLst/>
          </a:prstGeom>
          <a:noFill/>
        </p:spPr>
        <p:txBody>
          <a:bodyPr wrap="square" rtlCol="0">
            <a:spAutoFit/>
          </a:bodyPr>
          <a:lstStyle/>
          <a:p>
            <a:pPr algn="ctr"/>
            <a:r>
              <a:rPr lang="en-US" sz="1400" dirty="0">
                <a:solidFill>
                  <a:srgbClr val="007AFF"/>
                </a:solidFill>
              </a:rPr>
              <a:t>Anti-epileptic drugs that affect chemicals and nerves in the body involved in the prevention of seizures and specific types of pain.  </a:t>
            </a:r>
            <a:endParaRPr lang="en-US" sz="1400" dirty="0">
              <a:solidFill>
                <a:srgbClr val="007AFF"/>
              </a:solidFill>
            </a:endParaRPr>
          </a:p>
        </p:txBody>
      </p:sp>
      <p:pic>
        <p:nvPicPr>
          <p:cNvPr id="8" name="Picture 7" descr="doc-20"/>
          <p:cNvPicPr>
            <a:picLocks noChangeAspect="1"/>
          </p:cNvPicPr>
          <p:nvPr/>
        </p:nvPicPr>
        <p:blipFill>
          <a:blip r:embed="rId2"/>
          <a:srcRect/>
          <a:stretch>
            <a:fillRect/>
          </a:stretch>
        </p:blipFill>
        <p:spPr>
          <a:xfrm>
            <a:off x="122555" y="2963101"/>
            <a:ext cx="4083028" cy="3847274"/>
          </a:xfrm>
          <a:prstGeom prst="rect">
            <a:avLst/>
          </a:prstGeom>
        </p:spPr>
      </p:pic>
      <p:sp>
        <p:nvSpPr>
          <p:cNvPr id="2" name="Content Placeholder 2"/>
          <p:cNvSpPr txBox="1"/>
          <p:nvPr/>
        </p:nvSpPr>
        <p:spPr>
          <a:xfrm>
            <a:off x="6455529" y="1754572"/>
            <a:ext cx="2743200" cy="2996700"/>
          </a:xfrm>
          <a:prstGeom prst="rect">
            <a:avLst/>
          </a:prstGeom>
          <a:ln>
            <a:solidFill>
              <a:schemeClr val="bg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rgbClr val="434949"/>
                </a:solidFill>
              </a:rPr>
              <a:t>Also used for treating:</a:t>
            </a:r>
            <a:endParaRPr lang="en-US" sz="1400" b="1" dirty="0">
              <a:solidFill>
                <a:srgbClr val="434949"/>
              </a:solidFill>
            </a:endParaRPr>
          </a:p>
          <a:p>
            <a:r>
              <a:rPr lang="en-US" sz="1400" dirty="0">
                <a:solidFill>
                  <a:srgbClr val="434949"/>
                </a:solidFill>
              </a:rPr>
              <a:t>Neuropathy</a:t>
            </a:r>
            <a:endParaRPr lang="en-US" sz="1400" dirty="0">
              <a:solidFill>
                <a:srgbClr val="434949"/>
              </a:solidFill>
            </a:endParaRPr>
          </a:p>
          <a:p>
            <a:r>
              <a:rPr lang="en-US" sz="1400" dirty="0">
                <a:solidFill>
                  <a:srgbClr val="434949"/>
                </a:solidFill>
              </a:rPr>
              <a:t>Fibromyalgia</a:t>
            </a:r>
            <a:endParaRPr lang="en-US" sz="1400" dirty="0">
              <a:solidFill>
                <a:srgbClr val="434949"/>
              </a:solidFill>
            </a:endParaRPr>
          </a:p>
          <a:p>
            <a:r>
              <a:rPr lang="en-US" sz="1400" dirty="0">
                <a:solidFill>
                  <a:srgbClr val="434949"/>
                </a:solidFill>
              </a:rPr>
              <a:t>Radiculopathy</a:t>
            </a:r>
            <a:endParaRPr lang="en-US" sz="1400" dirty="0">
              <a:solidFill>
                <a:srgbClr val="434949"/>
              </a:solidFill>
            </a:endParaRPr>
          </a:p>
          <a:p>
            <a:r>
              <a:rPr lang="en-US" sz="1400" dirty="0">
                <a:solidFill>
                  <a:srgbClr val="434949"/>
                </a:solidFill>
              </a:rPr>
              <a:t>Anxiety</a:t>
            </a:r>
            <a:endParaRPr lang="en-US" sz="1400" dirty="0">
              <a:solidFill>
                <a:srgbClr val="434949"/>
              </a:solidFill>
            </a:endParaRPr>
          </a:p>
          <a:p>
            <a:r>
              <a:rPr lang="en-US" sz="1400" dirty="0">
                <a:solidFill>
                  <a:srgbClr val="434949"/>
                </a:solidFill>
              </a:rPr>
              <a:t>Insomnia</a:t>
            </a:r>
            <a:endParaRPr lang="en-US" sz="1400" dirty="0">
              <a:solidFill>
                <a:srgbClr val="434949"/>
              </a:solidFill>
            </a:endParaRPr>
          </a:p>
          <a:p>
            <a:r>
              <a:rPr lang="en-US" sz="1400" dirty="0">
                <a:solidFill>
                  <a:srgbClr val="434949"/>
                </a:solidFill>
              </a:rPr>
              <a:t>Bipolar disorder </a:t>
            </a:r>
            <a:endParaRPr lang="en-US" sz="1400" dirty="0">
              <a:solidFill>
                <a:srgbClr val="434949"/>
              </a:solidFill>
            </a:endParaRPr>
          </a:p>
          <a:p>
            <a:r>
              <a:rPr lang="en-US" sz="1400" dirty="0">
                <a:solidFill>
                  <a:srgbClr val="434949"/>
                </a:solidFill>
              </a:rPr>
              <a:t>Alcohol dependence </a:t>
            </a:r>
            <a:endParaRPr lang="en-US" sz="1400" dirty="0">
              <a:solidFill>
                <a:srgbClr val="434949"/>
              </a:solidFill>
            </a:endParaRPr>
          </a:p>
        </p:txBody>
      </p:sp>
      <p:sp>
        <p:nvSpPr>
          <p:cNvPr id="4" name="Content Placeholder 2"/>
          <p:cNvSpPr txBox="1"/>
          <p:nvPr/>
        </p:nvSpPr>
        <p:spPr>
          <a:xfrm>
            <a:off x="9824050" y="1754311"/>
            <a:ext cx="1863254" cy="342854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b="1" dirty="0">
                <a:solidFill>
                  <a:srgbClr val="434949"/>
                </a:solidFill>
              </a:rPr>
              <a:t>Side Effects</a:t>
            </a:r>
            <a:r>
              <a:rPr lang="en-US" sz="1400" dirty="0">
                <a:solidFill>
                  <a:srgbClr val="434949"/>
                </a:solidFill>
              </a:rPr>
              <a:t>:</a:t>
            </a:r>
            <a:endParaRPr lang="en-US" sz="1400" dirty="0">
              <a:solidFill>
                <a:srgbClr val="434949"/>
              </a:solidFill>
            </a:endParaRPr>
          </a:p>
          <a:p>
            <a:r>
              <a:rPr lang="en-US" sz="1400" dirty="0">
                <a:solidFill>
                  <a:srgbClr val="434949"/>
                </a:solidFill>
              </a:rPr>
              <a:t>Dizziness</a:t>
            </a:r>
            <a:endParaRPr lang="en-US" sz="1400" dirty="0">
              <a:solidFill>
                <a:srgbClr val="434949"/>
              </a:solidFill>
            </a:endParaRPr>
          </a:p>
          <a:p>
            <a:r>
              <a:rPr lang="en-US" sz="1400" dirty="0">
                <a:solidFill>
                  <a:srgbClr val="434949"/>
                </a:solidFill>
              </a:rPr>
              <a:t>Somnolence</a:t>
            </a:r>
            <a:endParaRPr lang="en-US" sz="1400" dirty="0">
              <a:solidFill>
                <a:srgbClr val="434949"/>
              </a:solidFill>
            </a:endParaRPr>
          </a:p>
          <a:p>
            <a:r>
              <a:rPr lang="en-US" sz="1400" dirty="0">
                <a:solidFill>
                  <a:srgbClr val="434949"/>
                </a:solidFill>
              </a:rPr>
              <a:t>Fatigue</a:t>
            </a:r>
            <a:endParaRPr lang="en-US" sz="1400" dirty="0">
              <a:solidFill>
                <a:srgbClr val="434949"/>
              </a:solidFill>
            </a:endParaRPr>
          </a:p>
          <a:p>
            <a:r>
              <a:rPr lang="en-US" sz="1400" dirty="0">
                <a:solidFill>
                  <a:srgbClr val="434949"/>
                </a:solidFill>
              </a:rPr>
              <a:t>Blurred vision</a:t>
            </a:r>
            <a:endParaRPr lang="en-US" sz="1400" dirty="0">
              <a:solidFill>
                <a:srgbClr val="434949"/>
              </a:solidFill>
            </a:endParaRPr>
          </a:p>
          <a:p>
            <a:r>
              <a:rPr lang="en-US" sz="1400" dirty="0">
                <a:solidFill>
                  <a:srgbClr val="434949"/>
                </a:solidFill>
              </a:rPr>
              <a:t>Headache </a:t>
            </a:r>
            <a:endParaRPr lang="en-US" sz="1400" dirty="0">
              <a:solidFill>
                <a:srgbClr val="434949"/>
              </a:solidFill>
            </a:endParaRPr>
          </a:p>
          <a:p>
            <a:r>
              <a:rPr lang="en-US" sz="1400" dirty="0">
                <a:solidFill>
                  <a:srgbClr val="434949"/>
                </a:solidFill>
              </a:rPr>
              <a:t>Depression </a:t>
            </a:r>
            <a:endParaRPr lang="en-US" sz="1400" dirty="0">
              <a:solidFill>
                <a:srgbClr val="434949"/>
              </a:solidFill>
            </a:endParaRPr>
          </a:p>
          <a:p>
            <a:r>
              <a:rPr lang="en-US" sz="1400" dirty="0">
                <a:solidFill>
                  <a:srgbClr val="434949"/>
                </a:solidFill>
              </a:rPr>
              <a:t>Amnesia </a:t>
            </a:r>
            <a:endParaRPr lang="en-US" sz="1400" dirty="0">
              <a:solidFill>
                <a:srgbClr val="434949"/>
              </a:solidFill>
            </a:endParaRPr>
          </a:p>
        </p:txBody>
      </p:sp>
      <p:sp>
        <p:nvSpPr>
          <p:cNvPr id="6" name="TextBox 5"/>
          <p:cNvSpPr txBox="1"/>
          <p:nvPr/>
        </p:nvSpPr>
        <p:spPr>
          <a:xfrm>
            <a:off x="5749211" y="6187073"/>
            <a:ext cx="1760375" cy="306705"/>
          </a:xfrm>
          <a:prstGeom prst="rect">
            <a:avLst/>
          </a:prstGeom>
          <a:noFill/>
        </p:spPr>
        <p:txBody>
          <a:bodyPr wrap="square" rtlCol="0">
            <a:spAutoFit/>
          </a:bodyPr>
          <a:lstStyle/>
          <a:p>
            <a:r>
              <a:rPr lang="en-US" sz="1400" b="1" dirty="0">
                <a:solidFill>
                  <a:srgbClr val="434949"/>
                </a:solidFill>
              </a:rPr>
              <a:t>Source: </a:t>
            </a:r>
            <a:r>
              <a:rPr lang="en-US" sz="1400" b="1" dirty="0" err="1">
                <a:solidFill>
                  <a:srgbClr val="434949"/>
                </a:solidFill>
              </a:rPr>
              <a:t>Epocrates</a:t>
            </a:r>
            <a:endParaRPr lang="en-US" sz="1400" b="1" dirty="0" err="1">
              <a:solidFill>
                <a:srgbClr val="434949"/>
              </a:solidFill>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6" name="Picture 5" descr="A group of people in white lab coat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3324" y="1219200"/>
            <a:ext cx="9245352" cy="5540829"/>
          </a:xfrm>
          <a:prstGeom prst="rect">
            <a:avLst/>
          </a:prstGeom>
        </p:spPr>
      </p:pic>
      <p:sp>
        <p:nvSpPr>
          <p:cNvPr id="2" name="TextBox 1"/>
          <p:cNvSpPr txBox="1"/>
          <p:nvPr/>
        </p:nvSpPr>
        <p:spPr>
          <a:xfrm>
            <a:off x="3045994" y="957179"/>
            <a:ext cx="6100011" cy="645160"/>
          </a:xfrm>
          <a:prstGeom prst="rect">
            <a:avLst/>
          </a:prstGeom>
          <a:noFill/>
        </p:spPr>
        <p:txBody>
          <a:bodyPr wrap="square" rtlCol="0">
            <a:spAutoFit/>
          </a:bodyPr>
          <a:lstStyle/>
          <a:p>
            <a:pPr algn="ctr"/>
            <a:r>
              <a:rPr lang="en-US" sz="3600" b="1" dirty="0">
                <a:solidFill>
                  <a:srgbClr val="434949"/>
                </a:solidFill>
                <a:latin typeface="LEMON MILK" panose="00000500000000000000" charset="0"/>
                <a:cs typeface="LEMON MILK" panose="00000500000000000000" charset="0"/>
              </a:rPr>
              <a:t>THANK YOU</a:t>
            </a:r>
            <a:endParaRPr lang="en-US" sz="3600" b="1" dirty="0">
              <a:solidFill>
                <a:srgbClr val="434949"/>
              </a:solidFill>
              <a:latin typeface="LEMON MILK" panose="00000500000000000000" charset="0"/>
              <a:cs typeface="LEMON MILK" panose="00000500000000000000"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Picture 2" descr="doctor-5"/>
          <p:cNvPicPr>
            <a:picLocks noChangeAspect="1"/>
          </p:cNvPicPr>
          <p:nvPr/>
        </p:nvPicPr>
        <p:blipFill>
          <a:blip r:embed="rId2"/>
          <a:srcRect l="26468" r="28907"/>
          <a:stretch>
            <a:fillRect/>
          </a:stretch>
        </p:blipFill>
        <p:spPr>
          <a:xfrm>
            <a:off x="8992235" y="2315845"/>
            <a:ext cx="2788920" cy="4443095"/>
          </a:xfrm>
          <a:prstGeom prst="rect">
            <a:avLst/>
          </a:prstGeom>
        </p:spPr>
      </p:pic>
      <p:sp>
        <p:nvSpPr>
          <p:cNvPr id="4" name="Text Box 3"/>
          <p:cNvSpPr txBox="1"/>
          <p:nvPr/>
        </p:nvSpPr>
        <p:spPr>
          <a:xfrm>
            <a:off x="417830" y="1460500"/>
            <a:ext cx="7303135" cy="4523105"/>
          </a:xfrm>
          <a:prstGeom prst="rect">
            <a:avLst/>
          </a:prstGeom>
          <a:noFill/>
        </p:spPr>
        <p:txBody>
          <a:bodyPr wrap="square" rtlCol="0" anchor="t">
            <a:spAutoFit/>
          </a:bodyPr>
          <a:p>
            <a:pPr marL="0" indent="0">
              <a:lnSpc>
                <a:spcPct val="100000"/>
              </a:lnSpc>
              <a:spcBef>
                <a:spcPts val="0"/>
              </a:spcBef>
              <a:buNone/>
            </a:pPr>
            <a:r>
              <a:rPr lang="en-US" noProof="0" dirty="0">
                <a:ln>
                  <a:noFill/>
                </a:ln>
                <a:solidFill>
                  <a:srgbClr val="434949"/>
                </a:solidFill>
                <a:effectLst/>
                <a:uLnTx/>
                <a:uFillTx/>
                <a:ea typeface="Cambria" panose="02040503050406030204" pitchFamily="18" charset="0"/>
                <a:cs typeface="Arial" panose="020B0604020202020204"/>
                <a:sym typeface="+mn-ea"/>
              </a:rPr>
              <a:t>When evaluating medications, </a:t>
            </a:r>
            <a:r>
              <a:rPr lang="en-US" dirty="0">
                <a:solidFill>
                  <a:srgbClr val="434949"/>
                </a:solidFill>
                <a:ea typeface="Cambria" panose="02040503050406030204" pitchFamily="18" charset="0"/>
                <a:cs typeface="Arial" panose="020B0604020202020204"/>
                <a:sym typeface="+mn-ea"/>
              </a:rPr>
              <a:t>m</a:t>
            </a:r>
            <a:r>
              <a:rPr lang="en-US" noProof="0" dirty="0" err="1">
                <a:ln>
                  <a:noFill/>
                </a:ln>
                <a:solidFill>
                  <a:srgbClr val="434949"/>
                </a:solidFill>
                <a:effectLst/>
                <a:uLnTx/>
                <a:uFillTx/>
                <a:ea typeface="Cambria" panose="02040503050406030204" pitchFamily="18" charset="0"/>
                <a:cs typeface="Arial" panose="020B0604020202020204"/>
                <a:sym typeface="+mn-ea"/>
              </a:rPr>
              <a:t>edical</a:t>
            </a:r>
            <a:r>
              <a:rPr lang="en-US" noProof="0" dirty="0">
                <a:ln>
                  <a:noFill/>
                </a:ln>
                <a:solidFill>
                  <a:srgbClr val="434949"/>
                </a:solidFill>
                <a:effectLst/>
                <a:uLnTx/>
                <a:uFillTx/>
                <a:ea typeface="Cambria" panose="02040503050406030204" pitchFamily="18" charset="0"/>
                <a:cs typeface="Arial" panose="020B0604020202020204"/>
                <a:sym typeface="+mn-ea"/>
              </a:rPr>
              <a:t> examiners should ask the driver </a:t>
            </a:r>
            <a:r>
              <a:rPr lang="en-US" b="1" noProof="0" dirty="0">
                <a:ln>
                  <a:noFill/>
                </a:ln>
                <a:solidFill>
                  <a:srgbClr val="434949"/>
                </a:solidFill>
                <a:effectLst/>
                <a:uLnTx/>
                <a:uFillTx/>
                <a:ea typeface="Cambria" panose="02040503050406030204" pitchFamily="18" charset="0"/>
                <a:cs typeface="Arial" panose="020B0604020202020204"/>
                <a:sym typeface="+mn-ea"/>
              </a:rPr>
              <a:t>what diagnosis is being treated with each medication</a:t>
            </a:r>
            <a:r>
              <a:rPr lang="en-US" noProof="0" dirty="0">
                <a:ln>
                  <a:noFill/>
                </a:ln>
                <a:solidFill>
                  <a:srgbClr val="434949"/>
                </a:solidFill>
                <a:effectLst/>
                <a:uLnTx/>
                <a:uFillTx/>
                <a:ea typeface="Cambria" panose="02040503050406030204" pitchFamily="18" charset="0"/>
                <a:cs typeface="Arial" panose="020B0604020202020204"/>
                <a:sym typeface="+mn-ea"/>
              </a:rPr>
              <a:t>. </a:t>
            </a: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0" indent="0">
              <a:lnSpc>
                <a:spcPct val="100000"/>
              </a:lnSpc>
              <a:spcBef>
                <a:spcPts val="0"/>
              </a:spcBef>
              <a:buNone/>
            </a:pPr>
            <a:r>
              <a:rPr lang="en-US" noProof="0" dirty="0">
                <a:ln>
                  <a:noFill/>
                </a:ln>
                <a:solidFill>
                  <a:srgbClr val="434949"/>
                </a:solidFill>
                <a:effectLst/>
                <a:uLnTx/>
                <a:uFillTx/>
                <a:ea typeface="Cambria" panose="02040503050406030204" pitchFamily="18" charset="0"/>
                <a:cs typeface="Arial" panose="020B0604020202020204"/>
                <a:sym typeface="+mn-ea"/>
              </a:rPr>
              <a:t>	</a:t>
            </a: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285750" indent="-285750">
              <a:lnSpc>
                <a:spcPct val="100000"/>
              </a:lnSpc>
              <a:spcBef>
                <a:spcPts val="0"/>
              </a:spcBef>
              <a:buFont typeface="Arial" panose="020B0604020202020204" pitchFamily="34" charset="0"/>
              <a:buChar char="•"/>
            </a:pPr>
            <a:r>
              <a:rPr lang="en-US" noProof="0" dirty="0">
                <a:ln>
                  <a:noFill/>
                </a:ln>
                <a:solidFill>
                  <a:srgbClr val="434949"/>
                </a:solidFill>
                <a:effectLst/>
                <a:uLnTx/>
                <a:uFillTx/>
                <a:ea typeface="Cambria" panose="02040503050406030204" pitchFamily="18" charset="0"/>
                <a:cs typeface="Arial" panose="020B0604020202020204"/>
                <a:sym typeface="+mn-ea"/>
              </a:rPr>
              <a:t>An underlying disease that interferes with safe driving may be considered disqualifying</a:t>
            </a: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285750" indent="-285750">
              <a:lnSpc>
                <a:spcPct val="100000"/>
              </a:lnSpc>
              <a:spcBef>
                <a:spcPts val="0"/>
              </a:spcBef>
              <a:buNone/>
            </a:pPr>
            <a:endParaRPr lang="en-US" dirty="0">
              <a:solidFill>
                <a:srgbClr val="434949"/>
              </a:solidFill>
              <a:latin typeface="+mn-lt"/>
              <a:ea typeface="Cambria" panose="02040503050406030204" pitchFamily="18" charset="0"/>
              <a:cs typeface="Arial" panose="020B0604020202020204"/>
            </a:endParaRPr>
          </a:p>
          <a:p>
            <a:pPr marL="0" indent="0">
              <a:lnSpc>
                <a:spcPct val="100000"/>
              </a:lnSpc>
              <a:spcBef>
                <a:spcPts val="0"/>
              </a:spcBef>
              <a:buNone/>
            </a:pPr>
            <a:endParaRPr lang="en-US" dirty="0">
              <a:solidFill>
                <a:srgbClr val="434949"/>
              </a:solidFill>
              <a:latin typeface="+mn-lt"/>
              <a:ea typeface="Cambria" panose="02040503050406030204" pitchFamily="18" charset="0"/>
              <a:cs typeface="Arial" panose="020B0604020202020204"/>
            </a:endParaRPr>
          </a:p>
          <a:p>
            <a:pPr marL="0" indent="0">
              <a:lnSpc>
                <a:spcPct val="100000"/>
              </a:lnSpc>
              <a:spcBef>
                <a:spcPts val="0"/>
              </a:spcBef>
              <a:buNone/>
            </a:pPr>
            <a:r>
              <a:rPr lang="en-US" noProof="0" dirty="0">
                <a:ln>
                  <a:noFill/>
                </a:ln>
                <a:solidFill>
                  <a:srgbClr val="434949"/>
                </a:solidFill>
                <a:effectLst/>
                <a:uLnTx/>
                <a:uFillTx/>
                <a:ea typeface="Cambria" panose="02040503050406030204" pitchFamily="18" charset="0"/>
                <a:cs typeface="Arial" panose="020B0604020202020204"/>
                <a:sym typeface="+mn-ea"/>
              </a:rPr>
              <a:t>It is important to </a:t>
            </a:r>
            <a:r>
              <a:rPr lang="en-US" b="1" noProof="0" dirty="0">
                <a:ln>
                  <a:noFill/>
                </a:ln>
                <a:solidFill>
                  <a:srgbClr val="434949"/>
                </a:solidFill>
                <a:effectLst/>
                <a:uLnTx/>
                <a:uFillTx/>
                <a:ea typeface="Cambria" panose="02040503050406030204" pitchFamily="18" charset="0"/>
                <a:cs typeface="Arial" panose="020B0604020202020204"/>
                <a:sym typeface="+mn-ea"/>
              </a:rPr>
              <a:t>ask drivers how long </a:t>
            </a:r>
            <a:r>
              <a:rPr lang="en-US" noProof="0" dirty="0">
                <a:ln>
                  <a:noFill/>
                </a:ln>
                <a:solidFill>
                  <a:srgbClr val="434949"/>
                </a:solidFill>
                <a:effectLst/>
                <a:uLnTx/>
                <a:uFillTx/>
                <a:ea typeface="Cambria" panose="02040503050406030204" pitchFamily="18" charset="0"/>
                <a:cs typeface="Arial" panose="020B0604020202020204"/>
                <a:sym typeface="+mn-ea"/>
              </a:rPr>
              <a:t>they have been taking the medication and if they are having any current side effects with that medication. </a:t>
            </a: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0" indent="0">
              <a:lnSpc>
                <a:spcPct val="100000"/>
              </a:lnSpc>
              <a:spcBef>
                <a:spcPts val="0"/>
              </a:spcBef>
              <a:buNone/>
            </a:pP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285750" indent="-285750">
              <a:lnSpc>
                <a:spcPct val="100000"/>
              </a:lnSpc>
              <a:spcBef>
                <a:spcPts val="0"/>
              </a:spcBef>
              <a:buFont typeface="Arial" panose="020B0604020202020204" pitchFamily="34" charset="0"/>
              <a:buChar char="•"/>
            </a:pPr>
            <a:r>
              <a:rPr lang="en-US" noProof="0" dirty="0">
                <a:ln>
                  <a:noFill/>
                </a:ln>
                <a:solidFill>
                  <a:srgbClr val="434949"/>
                </a:solidFill>
                <a:effectLst/>
                <a:uLnTx/>
                <a:uFillTx/>
                <a:ea typeface="Cambria" panose="02040503050406030204" pitchFamily="18" charset="0"/>
                <a:cs typeface="Arial" panose="020B0604020202020204"/>
                <a:sym typeface="+mn-ea"/>
              </a:rPr>
              <a:t>In most instances, individuals experience less side effects the longer they are on the medication </a:t>
            </a:r>
            <a:endParaRPr kumimoji="0" lang="en-US" b="0" i="0" u="none" strike="noStrike" kern="1200" cap="none" spc="0" normalizeH="0" baseline="0" noProof="0" dirty="0">
              <a:ln>
                <a:noFill/>
              </a:ln>
              <a:solidFill>
                <a:srgbClr val="434949"/>
              </a:solidFill>
              <a:effectLst/>
              <a:uLnTx/>
              <a:uFillTx/>
              <a:latin typeface="+mn-lt"/>
              <a:ea typeface="Cambria" panose="02040503050406030204" pitchFamily="18" charset="0"/>
              <a:cs typeface="Arial" panose="020B0604020202020204"/>
            </a:endParaRPr>
          </a:p>
          <a:p>
            <a:pPr marL="0" indent="0">
              <a:lnSpc>
                <a:spcPct val="100000"/>
              </a:lnSpc>
              <a:spcBef>
                <a:spcPts val="0"/>
              </a:spcBef>
              <a:buNone/>
            </a:pPr>
            <a:endParaRPr lang="en-US" dirty="0">
              <a:solidFill>
                <a:srgbClr val="434949"/>
              </a:solidFill>
              <a:latin typeface="+mn-lt"/>
              <a:ea typeface="Cambria" panose="02040503050406030204" pitchFamily="18" charset="0"/>
              <a:cs typeface="Arial" panose="020B0604020202020204"/>
            </a:endParaRPr>
          </a:p>
          <a:p>
            <a:pPr marL="0" indent="0">
              <a:lnSpc>
                <a:spcPct val="100000"/>
              </a:lnSpc>
              <a:spcBef>
                <a:spcPts val="0"/>
              </a:spcBef>
              <a:buNone/>
            </a:pPr>
            <a:endParaRPr lang="en-US" dirty="0">
              <a:solidFill>
                <a:srgbClr val="434949"/>
              </a:solidFill>
              <a:latin typeface="+mn-lt"/>
              <a:ea typeface="Cambria" panose="02040503050406030204" pitchFamily="18" charset="0"/>
              <a:cs typeface="Arial" panose="020B0604020202020204"/>
            </a:endParaRPr>
          </a:p>
          <a:p>
            <a:pPr marL="0" indent="0" algn="ctr">
              <a:lnSpc>
                <a:spcPct val="100000"/>
              </a:lnSpc>
              <a:spcBef>
                <a:spcPts val="0"/>
              </a:spcBef>
              <a:buNone/>
            </a:pPr>
            <a:r>
              <a:rPr lang="en-US" b="1" i="1" dirty="0">
                <a:solidFill>
                  <a:srgbClr val="434949"/>
                </a:solidFill>
                <a:ea typeface="Cambria" panose="02040503050406030204" pitchFamily="18" charset="0"/>
                <a:cs typeface="Arial" panose="020B0604020202020204"/>
                <a:sym typeface="+mn-ea"/>
              </a:rPr>
              <a:t>The </a:t>
            </a:r>
            <a:r>
              <a:rPr lang="en-US" b="1" i="1" noProof="0" dirty="0">
                <a:ln>
                  <a:noFill/>
                </a:ln>
                <a:solidFill>
                  <a:srgbClr val="434949"/>
                </a:solidFill>
                <a:effectLst/>
                <a:uLnTx/>
                <a:uFillTx/>
                <a:ea typeface="Cambria" panose="02040503050406030204" pitchFamily="18" charset="0"/>
                <a:cs typeface="Arial" panose="020B0604020202020204"/>
                <a:sym typeface="+mn-ea"/>
              </a:rPr>
              <a:t>medication side effects discussed in this presentation occur in less that 30% of the population.</a:t>
            </a:r>
            <a:endParaRPr lang="en-US"/>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F6B0686D-034E-43F3-B9C1-F8A39428DD24}" type="slidenum">
              <a:rPr lang="en-US" altLang="en-US" smtClean="0"/>
            </a:fld>
            <a:endParaRPr lang="en-US" altLang="en-US" dirty="0"/>
          </a:p>
        </p:txBody>
      </p:sp>
      <p:sp>
        <p:nvSpPr>
          <p:cNvPr id="7" name="TextBox 6"/>
          <p:cNvSpPr txBox="1"/>
          <p:nvPr/>
        </p:nvSpPr>
        <p:spPr>
          <a:xfrm>
            <a:off x="3886835" y="963930"/>
            <a:ext cx="4418330" cy="398780"/>
          </a:xfrm>
          <a:prstGeom prst="rect">
            <a:avLst/>
          </a:prstGeom>
          <a:noFill/>
        </p:spPr>
        <p:txBody>
          <a:bodyPr wrap="square" rtlCol="0">
            <a:spAutoFit/>
          </a:bodyPr>
          <a:lstStyle/>
          <a:p>
            <a:pPr algn="ctr"/>
            <a:r>
              <a:rPr lang="en-US" sz="2000" dirty="0">
                <a:solidFill>
                  <a:srgbClr val="007AFF"/>
                </a:solidFill>
                <a:latin typeface="LEMON MILK" panose="00000500000000000000" charset="0"/>
                <a:cs typeface="LEMON MILK" panose="00000500000000000000" charset="0"/>
              </a:rPr>
              <a:t>The Medication Standard</a:t>
            </a:r>
            <a:endParaRPr lang="en-US" sz="2000" dirty="0">
              <a:solidFill>
                <a:srgbClr val="007AFF"/>
              </a:solidFill>
              <a:latin typeface="LEMON MILK" panose="00000500000000000000" charset="0"/>
              <a:cs typeface="LEMON MILK" panose="00000500000000000000" charset="0"/>
            </a:endParaRPr>
          </a:p>
        </p:txBody>
      </p:sp>
      <p:sp>
        <p:nvSpPr>
          <p:cNvPr id="2" name="Text Box 1"/>
          <p:cNvSpPr txBox="1"/>
          <p:nvPr/>
        </p:nvSpPr>
        <p:spPr>
          <a:xfrm>
            <a:off x="353695" y="1494790"/>
            <a:ext cx="11310620" cy="4831080"/>
          </a:xfrm>
          <a:prstGeom prst="rect">
            <a:avLst/>
          </a:prstGeom>
          <a:noFill/>
        </p:spPr>
        <p:txBody>
          <a:bodyPr wrap="square" rtlCol="0" anchor="t">
            <a:spAutoFit/>
          </a:bodyPr>
          <a:p>
            <a:pPr marL="0" indent="0">
              <a:buNone/>
            </a:pPr>
            <a:r>
              <a:rPr lang="en-US" sz="1400" b="1" dirty="0">
                <a:solidFill>
                  <a:srgbClr val="434949"/>
                </a:solidFill>
                <a:cs typeface="+mn-lt"/>
                <a:sym typeface="+mn-ea"/>
              </a:rPr>
              <a:t>49 CFR 391.41(b)(12)</a:t>
            </a:r>
            <a:endParaRPr lang="en-US" sz="1400" b="1" dirty="0">
              <a:solidFill>
                <a:srgbClr val="434949"/>
              </a:solidFill>
              <a:cs typeface="+mn-lt"/>
              <a:sym typeface="+mn-ea"/>
            </a:endParaRPr>
          </a:p>
          <a:p>
            <a:pPr marL="0" indent="0">
              <a:buNone/>
            </a:pPr>
            <a:endParaRPr lang="en-US" sz="1400" b="1" dirty="0">
              <a:solidFill>
                <a:srgbClr val="434949"/>
              </a:solidFill>
              <a:cs typeface="+mn-lt"/>
            </a:endParaRPr>
          </a:p>
          <a:p>
            <a:pPr marL="0" indent="0">
              <a:buNone/>
            </a:pPr>
            <a:r>
              <a:rPr lang="en-US" sz="1400" dirty="0">
                <a:solidFill>
                  <a:srgbClr val="434949"/>
                </a:solidFill>
                <a:cs typeface="+mn-lt"/>
                <a:sym typeface="+mn-ea"/>
              </a:rPr>
              <a:t>“A person is physically qualified to drive a commercial motor vehicle if that person- Does not use a controlled substance identified in 21 CFR 1308.11 Schedule I, an amphetamine, a narcotic, or any other habit-forming drug.</a:t>
            </a:r>
            <a:br>
              <a:rPr lang="en-US" sz="1400" dirty="0">
                <a:solidFill>
                  <a:srgbClr val="434949"/>
                </a:solidFill>
                <a:cs typeface="+mn-lt"/>
                <a:sym typeface="+mn-ea"/>
              </a:rPr>
            </a:br>
            <a:endParaRPr lang="en-US" sz="1400" dirty="0">
              <a:solidFill>
                <a:srgbClr val="434949"/>
              </a:solidFill>
              <a:cs typeface="+mn-lt"/>
            </a:endParaRPr>
          </a:p>
          <a:p>
            <a:pPr marL="285750" indent="-285750">
              <a:buFont typeface="Arial" panose="020B0604020202020204" pitchFamily="34" charset="0"/>
              <a:buChar char="•"/>
            </a:pPr>
            <a:r>
              <a:rPr lang="en-US" sz="1400" dirty="0">
                <a:solidFill>
                  <a:srgbClr val="434949"/>
                </a:solidFill>
                <a:cs typeface="+mn-lt"/>
                <a:sym typeface="+mn-ea"/>
              </a:rPr>
              <a:t>(12)(i) Does not use any drug or substance identified in 21 CFR 1308.11 Schedule I, an amphetamine, a narcotic, or any other habit-forming drug.</a:t>
            </a:r>
            <a:br>
              <a:rPr lang="en-US" sz="1400" dirty="0">
                <a:solidFill>
                  <a:srgbClr val="434949"/>
                </a:solidFill>
                <a:cs typeface="+mn-lt"/>
                <a:sym typeface="+mn-ea"/>
              </a:rPr>
            </a:br>
            <a:endParaRPr lang="en-US" sz="1400" dirty="0">
              <a:solidFill>
                <a:srgbClr val="434949"/>
              </a:solidFill>
              <a:cs typeface="+mn-lt"/>
              <a:sym typeface="+mn-ea"/>
            </a:endParaRPr>
          </a:p>
          <a:p>
            <a:pPr marL="285750" indent="-285750">
              <a:buFont typeface="Arial" panose="020B0604020202020204" pitchFamily="34" charset="0"/>
              <a:buChar char="•"/>
            </a:pPr>
            <a:r>
              <a:rPr lang="en-US" sz="1400" dirty="0">
                <a:solidFill>
                  <a:srgbClr val="434949"/>
                </a:solidFill>
                <a:cs typeface="+mn-lt"/>
                <a:sym typeface="+mn-ea"/>
              </a:rPr>
              <a:t>(ii) Does not use any non-Schedule I drug or substance that is identified in the other Schedules in 21 CFR part 1308 </a:t>
            </a:r>
            <a:r>
              <a:rPr lang="en-US" sz="1400" b="1" dirty="0">
                <a:solidFill>
                  <a:srgbClr val="434949"/>
                </a:solidFill>
                <a:cs typeface="+mn-lt"/>
                <a:sym typeface="+mn-ea"/>
              </a:rPr>
              <a:t>EXCEPT </a:t>
            </a:r>
            <a:r>
              <a:rPr lang="en-US" sz="1400" dirty="0">
                <a:solidFill>
                  <a:srgbClr val="434949"/>
                </a:solidFill>
                <a:cs typeface="+mn-lt"/>
                <a:sym typeface="+mn-ea"/>
              </a:rPr>
              <a:t>when the use is prescribed by a licensed medical practitioner, as defined in §382.107, who is familiar with the driver’s medical history and has advised the driver that the substance will not adversely affect the driver’s ability to safely operate a commercial motor vehicle.”</a:t>
            </a:r>
            <a:endParaRPr lang="en-US" sz="1400" dirty="0">
              <a:solidFill>
                <a:srgbClr val="434949"/>
              </a:solidFill>
              <a:cs typeface="+mn-lt"/>
            </a:endParaRPr>
          </a:p>
          <a:p>
            <a:pPr marL="285750" indent="-285750">
              <a:buNone/>
            </a:pPr>
            <a:endParaRPr lang="en-US" sz="1400" dirty="0">
              <a:solidFill>
                <a:srgbClr val="434949"/>
              </a:solidFill>
              <a:cs typeface="+mn-lt"/>
            </a:endParaRPr>
          </a:p>
          <a:p>
            <a:pPr marL="285750" indent="-285750">
              <a:buNone/>
            </a:pPr>
            <a:endParaRPr lang="en-US" sz="1400" dirty="0">
              <a:solidFill>
                <a:srgbClr val="434949"/>
              </a:solidFill>
              <a:cs typeface="+mn-lt"/>
            </a:endParaRPr>
          </a:p>
          <a:p>
            <a:pPr>
              <a:buNone/>
            </a:pPr>
            <a:r>
              <a:rPr lang="en-US" sz="1400" b="1" dirty="0">
                <a:solidFill>
                  <a:srgbClr val="434949"/>
                </a:solidFill>
                <a:cs typeface="+mn-lt"/>
                <a:sym typeface="+mn-ea"/>
              </a:rPr>
              <a:t>The Prescription Exception:</a:t>
            </a:r>
            <a:endParaRPr lang="en-US" sz="1400" b="1" dirty="0">
              <a:solidFill>
                <a:srgbClr val="434949"/>
              </a:solidFill>
              <a:cs typeface="+mn-lt"/>
              <a:sym typeface="+mn-ea"/>
            </a:endParaRPr>
          </a:p>
          <a:p>
            <a:pPr>
              <a:buNone/>
            </a:pPr>
            <a:endParaRPr lang="en-US" sz="1400" b="1" dirty="0">
              <a:solidFill>
                <a:srgbClr val="434949"/>
              </a:solidFill>
              <a:cs typeface="+mn-lt"/>
            </a:endParaRPr>
          </a:p>
          <a:p>
            <a:pPr marL="285750" indent="-285750">
              <a:buFont typeface="Arial" panose="020B0604020202020204" pitchFamily="34" charset="0"/>
              <a:buChar char="•"/>
            </a:pPr>
            <a:r>
              <a:rPr lang="en-US" sz="1400" dirty="0">
                <a:solidFill>
                  <a:srgbClr val="434949"/>
                </a:solidFill>
                <a:cs typeface="+mn-lt"/>
                <a:sym typeface="+mn-ea"/>
              </a:rPr>
              <a:t>Paragraph (b)(12)(ii) allows a driver to be medically qualified when using a Schedule II through V drug if it is prescribed by a licensed medical practitioner who: </a:t>
            </a:r>
            <a:endParaRPr lang="en-US" sz="1400" dirty="0">
              <a:solidFill>
                <a:srgbClr val="434949"/>
              </a:solidFill>
              <a:cs typeface="+mn-lt"/>
              <a:sym typeface="+mn-ea"/>
            </a:endParaRPr>
          </a:p>
          <a:p>
            <a:pPr marL="285750" indent="-285750">
              <a:buFont typeface="Arial" panose="020B0604020202020204" pitchFamily="34" charset="0"/>
              <a:buChar char="•"/>
            </a:pPr>
            <a:endParaRPr lang="en-US" sz="1400" dirty="0">
              <a:solidFill>
                <a:srgbClr val="434949"/>
              </a:solidFill>
              <a:cs typeface="+mn-lt"/>
            </a:endParaRPr>
          </a:p>
          <a:p>
            <a:pPr marL="742950" lvl="1" indent="-285750">
              <a:buFont typeface="Arial" panose="020B0604020202020204" pitchFamily="34" charset="0"/>
              <a:buChar char="•"/>
            </a:pPr>
            <a:r>
              <a:rPr lang="en-US" sz="1400" dirty="0">
                <a:solidFill>
                  <a:srgbClr val="434949"/>
                </a:solidFill>
                <a:cs typeface="+mn-lt"/>
                <a:sym typeface="+mn-ea"/>
              </a:rPr>
              <a:t>is licensed under applicable law to prescribe controlled substances and other drugs </a:t>
            </a:r>
            <a:endParaRPr lang="en-US" sz="1400" dirty="0">
              <a:solidFill>
                <a:srgbClr val="434949"/>
              </a:solidFill>
              <a:cs typeface="+mn-lt"/>
              <a:sym typeface="+mn-ea"/>
            </a:endParaRPr>
          </a:p>
          <a:p>
            <a:pPr marL="742950" lvl="1" indent="-285750">
              <a:buFont typeface="Arial" panose="020B0604020202020204" pitchFamily="34" charset="0"/>
              <a:buChar char="•"/>
            </a:pPr>
            <a:endParaRPr lang="en-US" sz="1400" dirty="0">
              <a:solidFill>
                <a:srgbClr val="434949"/>
              </a:solidFill>
              <a:cs typeface="+mn-lt"/>
            </a:endParaRPr>
          </a:p>
          <a:p>
            <a:pPr marL="742950" lvl="1" indent="-285750">
              <a:buFont typeface="Arial" panose="020B0604020202020204" pitchFamily="34" charset="0"/>
              <a:buChar char="•"/>
            </a:pPr>
            <a:r>
              <a:rPr lang="en-US" sz="1400" dirty="0">
                <a:solidFill>
                  <a:srgbClr val="434949"/>
                </a:solidFill>
                <a:cs typeface="+mn-lt"/>
                <a:sym typeface="+mn-ea"/>
              </a:rPr>
              <a:t>is familiar with the driver’s medical history</a:t>
            </a:r>
            <a:endParaRPr lang="en-US" sz="1400" dirty="0">
              <a:solidFill>
                <a:srgbClr val="434949"/>
              </a:solidFill>
              <a:cs typeface="+mn-lt"/>
              <a:sym typeface="+mn-ea"/>
            </a:endParaRPr>
          </a:p>
          <a:p>
            <a:pPr marL="742950" lvl="1" indent="-285750">
              <a:buFont typeface="Arial" panose="020B0604020202020204" pitchFamily="34" charset="0"/>
              <a:buChar char="•"/>
            </a:pPr>
            <a:endParaRPr lang="en-US" sz="1400" dirty="0">
              <a:solidFill>
                <a:srgbClr val="434949"/>
              </a:solidFill>
              <a:cs typeface="+mn-lt"/>
            </a:endParaRPr>
          </a:p>
          <a:p>
            <a:pPr marL="742950" lvl="1" indent="-285750">
              <a:buFont typeface="Arial" panose="020B0604020202020204" pitchFamily="34" charset="0"/>
              <a:buChar char="•"/>
            </a:pPr>
            <a:r>
              <a:rPr lang="en-US" sz="1400" dirty="0">
                <a:solidFill>
                  <a:srgbClr val="434949"/>
                </a:solidFill>
                <a:cs typeface="+mn-lt"/>
                <a:sym typeface="+mn-ea"/>
              </a:rPr>
              <a:t>has advised the driver that the substance will not adversely affect the driver’s ability to safely operate a commercial motor vehicle</a:t>
            </a:r>
            <a:endParaRPr lang="en-US" sz="1400" dirty="0">
              <a:solidFill>
                <a:srgbClr val="434949"/>
              </a:solidFill>
              <a:cs typeface="+mn-lt"/>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4255288" y="2433102"/>
            <a:ext cx="7283606" cy="1014730"/>
          </a:xfrm>
          <a:prstGeom prst="rect">
            <a:avLst/>
          </a:prstGeom>
          <a:noFill/>
        </p:spPr>
        <p:txBody>
          <a:bodyPr wrap="square" rtlCol="0">
            <a:spAutoFit/>
          </a:bodyPr>
          <a:lstStyle/>
          <a:p>
            <a:pPr marL="0" indent="0" algn="ctr">
              <a:buNone/>
            </a:pPr>
            <a:r>
              <a:rPr lang="en-US" sz="2000" i="1" dirty="0">
                <a:solidFill>
                  <a:srgbClr val="434949"/>
                </a:solidFill>
                <a:cs typeface="Arial" panose="020B0604020202020204" pitchFamily="34" charset="0"/>
              </a:rPr>
              <a:t>The </a:t>
            </a:r>
            <a:r>
              <a:rPr lang="en-US" sz="2000" b="1" i="1" dirty="0">
                <a:solidFill>
                  <a:srgbClr val="434949"/>
                </a:solidFill>
                <a:cs typeface="Arial" panose="020B0604020202020204" pitchFamily="34" charset="0"/>
              </a:rPr>
              <a:t>half-life</a:t>
            </a:r>
            <a:r>
              <a:rPr lang="en-US" sz="2000" i="1" dirty="0">
                <a:solidFill>
                  <a:srgbClr val="434949"/>
                </a:solidFill>
                <a:cs typeface="Arial" panose="020B0604020202020204" pitchFamily="34" charset="0"/>
              </a:rPr>
              <a:t> is the amount of time it takes for half of the drug to be eliminated from the body. The shorter the half-life, the quicker the drug is eliminated.</a:t>
            </a:r>
            <a:endParaRPr lang="en-US" sz="2000" i="1" dirty="0">
              <a:solidFill>
                <a:srgbClr val="434949"/>
              </a:solidFill>
              <a:cs typeface="Arial" panose="020B0604020202020204" pitchFamily="34" charset="0"/>
            </a:endParaRPr>
          </a:p>
        </p:txBody>
      </p:sp>
      <p:sp>
        <p:nvSpPr>
          <p:cNvPr id="9" name="TextBox 8"/>
          <p:cNvSpPr txBox="1"/>
          <p:nvPr/>
        </p:nvSpPr>
        <p:spPr>
          <a:xfrm>
            <a:off x="4706121" y="4066950"/>
            <a:ext cx="6393369" cy="706755"/>
          </a:xfrm>
          <a:prstGeom prst="rect">
            <a:avLst/>
          </a:prstGeom>
          <a:noFill/>
        </p:spPr>
        <p:txBody>
          <a:bodyPr wrap="square" rtlCol="0">
            <a:spAutoFit/>
          </a:bodyPr>
          <a:lstStyle/>
          <a:p>
            <a:pPr marL="0" indent="0" algn="ctr">
              <a:buNone/>
            </a:pPr>
            <a:r>
              <a:rPr lang="en-US" sz="2000" dirty="0">
                <a:solidFill>
                  <a:srgbClr val="434949"/>
                </a:solidFill>
                <a:cs typeface="Arial" panose="020B0604020202020204" pitchFamily="34" charset="0"/>
              </a:rPr>
              <a:t>It usually takes four half-life cycles for the body to eliminate 90-95% percent of a medication.</a:t>
            </a:r>
            <a:endParaRPr lang="en-US" sz="2000" dirty="0">
              <a:solidFill>
                <a:srgbClr val="434949"/>
              </a:solidFill>
              <a:cs typeface="Arial" panose="020B0604020202020204" pitchFamily="34" charset="0"/>
            </a:endParaRPr>
          </a:p>
        </p:txBody>
      </p:sp>
      <p:sp>
        <p:nvSpPr>
          <p:cNvPr id="11" name="TextBox 10"/>
          <p:cNvSpPr txBox="1"/>
          <p:nvPr/>
        </p:nvSpPr>
        <p:spPr>
          <a:xfrm>
            <a:off x="5194300" y="1353820"/>
            <a:ext cx="5417820" cy="460375"/>
          </a:xfrm>
          <a:prstGeom prst="rect">
            <a:avLst/>
          </a:prstGeom>
          <a:noFill/>
        </p:spPr>
        <p:txBody>
          <a:bodyPr wrap="square" rtlCol="0">
            <a:spAutoFit/>
          </a:bodyPr>
          <a:lstStyle/>
          <a:p>
            <a:pPr algn="ctr"/>
            <a:r>
              <a:rPr lang="en-US" sz="2400" dirty="0">
                <a:solidFill>
                  <a:srgbClr val="007AFF"/>
                </a:solidFill>
                <a:latin typeface="LEMON MILK" panose="00000500000000000000" charset="0"/>
                <a:cs typeface="LEMON MILK" panose="00000500000000000000" charset="0"/>
              </a:rPr>
              <a:t>Half-Life of Medications</a:t>
            </a:r>
            <a:endParaRPr lang="en-US" sz="2400" dirty="0">
              <a:solidFill>
                <a:srgbClr val="007AFF"/>
              </a:solidFill>
              <a:latin typeface="LEMON MILK" panose="00000500000000000000" charset="0"/>
              <a:cs typeface="LEMON MILK" panose="00000500000000000000" charset="0"/>
            </a:endParaRPr>
          </a:p>
        </p:txBody>
      </p:sp>
      <p:pic>
        <p:nvPicPr>
          <p:cNvPr id="12" name="Picture 11" descr="doc-19"/>
          <p:cNvPicPr>
            <a:picLocks noChangeAspect="1"/>
          </p:cNvPicPr>
          <p:nvPr/>
        </p:nvPicPr>
        <p:blipFill>
          <a:blip r:embed="rId2"/>
          <a:srcRect/>
          <a:stretch>
            <a:fillRect/>
          </a:stretch>
        </p:blipFill>
        <p:spPr>
          <a:xfrm>
            <a:off x="234950" y="3549611"/>
            <a:ext cx="3924455" cy="325123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1037063" y="3075057"/>
            <a:ext cx="28517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AFF"/>
                </a:solidFill>
                <a:effectLst/>
                <a:uLnTx/>
                <a:uFillTx/>
                <a:latin typeface="LEMON MILK" panose="00000500000000000000"/>
                <a:ea typeface="+mn-ea"/>
                <a:cs typeface="+mn-cs"/>
              </a:rPr>
              <a:t>OPIOIDS</a:t>
            </a:r>
            <a:endParaRPr kumimoji="0" lang="en-US" sz="4000" b="1" i="0" u="none" strike="noStrike" kern="1200" cap="none" spc="0" normalizeH="0" baseline="0" noProof="0" dirty="0">
              <a:ln>
                <a:noFill/>
              </a:ln>
              <a:solidFill>
                <a:srgbClr val="007AFF"/>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1156" y="1153022"/>
            <a:ext cx="2866865" cy="5385890"/>
          </a:xfrm>
        </p:spPr>
        <p:txBody>
          <a:bodyPr numCol="1" anchor="t">
            <a:noAutofit/>
          </a:bodyPr>
          <a:lstStyle/>
          <a:p>
            <a:pPr marL="0" indent="0">
              <a:buNone/>
            </a:pPr>
            <a:r>
              <a:rPr lang="en-US" sz="1600" b="1" dirty="0">
                <a:solidFill>
                  <a:srgbClr val="434949"/>
                </a:solidFill>
                <a:latin typeface="Calibri" panose="020F0502020204030204" charset="0"/>
                <a:cs typeface="Calibri" panose="020F0502020204030204" charset="0"/>
              </a:rPr>
              <a:t>Hydrocodone</a:t>
            </a:r>
            <a:endParaRPr lang="en-US" sz="1600" b="1" dirty="0">
              <a:solidFill>
                <a:srgbClr val="434949"/>
              </a:solidFill>
              <a:latin typeface="Calibri" panose="020F0502020204030204" charset="0"/>
              <a:cs typeface="Calibri" panose="020F0502020204030204" charset="0"/>
            </a:endParaRPr>
          </a:p>
          <a:p>
            <a:r>
              <a:rPr lang="en-US" sz="1400" dirty="0">
                <a:solidFill>
                  <a:srgbClr val="434949"/>
                </a:solidFill>
                <a:latin typeface="Calibri" panose="020F0502020204030204" charset="0"/>
                <a:cs typeface="Calibri" panose="020F0502020204030204" charset="0"/>
              </a:rPr>
              <a:t>Half-life: 7 to 9 hours</a:t>
            </a:r>
            <a:endParaRPr lang="en-US" sz="1400" dirty="0">
              <a:solidFill>
                <a:srgbClr val="434949"/>
              </a:solidFill>
              <a:latin typeface="Calibri" panose="020F0502020204030204" charset="0"/>
              <a:cs typeface="Calibri" panose="020F0502020204030204" charset="0"/>
            </a:endParaRPr>
          </a:p>
          <a:p>
            <a:endParaRPr lang="en-US" sz="700" dirty="0">
              <a:solidFill>
                <a:srgbClr val="434949"/>
              </a:solidFill>
              <a:latin typeface="Calibri" panose="020F0502020204030204" charset="0"/>
              <a:cs typeface="Calibri" panose="020F0502020204030204" charset="0"/>
            </a:endParaRPr>
          </a:p>
          <a:p>
            <a:pPr marL="0" indent="0">
              <a:buNone/>
            </a:pPr>
            <a:r>
              <a:rPr lang="en-US" sz="1600" b="1" dirty="0">
                <a:solidFill>
                  <a:srgbClr val="434949"/>
                </a:solidFill>
                <a:latin typeface="Calibri" panose="020F0502020204030204" charset="0"/>
                <a:cs typeface="Calibri" panose="020F0502020204030204" charset="0"/>
              </a:rPr>
              <a:t>Oxycodone</a:t>
            </a:r>
            <a:endParaRPr lang="en-US" sz="1600" b="1" dirty="0">
              <a:solidFill>
                <a:srgbClr val="434949"/>
              </a:solidFill>
              <a:latin typeface="Calibri" panose="020F0502020204030204" charset="0"/>
              <a:cs typeface="Calibri" panose="020F0502020204030204" charset="0"/>
            </a:endParaRPr>
          </a:p>
          <a:p>
            <a:r>
              <a:rPr lang="en-US" sz="1400" dirty="0">
                <a:solidFill>
                  <a:srgbClr val="434949"/>
                </a:solidFill>
                <a:latin typeface="Calibri" panose="020F0502020204030204" charset="0"/>
                <a:cs typeface="Calibri" panose="020F0502020204030204" charset="0"/>
              </a:rPr>
              <a:t>Half-life: 3.5 to 4 hours</a:t>
            </a:r>
            <a:endParaRPr lang="en-US" sz="1400" dirty="0">
              <a:solidFill>
                <a:srgbClr val="434949"/>
              </a:solidFill>
              <a:latin typeface="Calibri" panose="020F0502020204030204" charset="0"/>
              <a:cs typeface="Calibri" panose="020F0502020204030204" charset="0"/>
            </a:endParaRPr>
          </a:p>
          <a:p>
            <a:pPr marL="0" indent="0">
              <a:buNone/>
            </a:pPr>
            <a:endParaRPr lang="en-US" sz="700" dirty="0">
              <a:solidFill>
                <a:srgbClr val="434949"/>
              </a:solidFill>
              <a:latin typeface="Calibri" panose="020F0502020204030204" charset="0"/>
              <a:cs typeface="Calibri" panose="020F0502020204030204" charset="0"/>
            </a:endParaRPr>
          </a:p>
          <a:p>
            <a:pPr marL="0" indent="0">
              <a:buNone/>
            </a:pPr>
            <a:r>
              <a:rPr lang="en-US" sz="1600" b="1" dirty="0">
                <a:solidFill>
                  <a:srgbClr val="434949"/>
                </a:solidFill>
                <a:latin typeface="Calibri" panose="020F0502020204030204" charset="0"/>
                <a:cs typeface="Calibri" panose="020F0502020204030204" charset="0"/>
              </a:rPr>
              <a:t>Morphine </a:t>
            </a:r>
            <a:endParaRPr lang="en-US" sz="1600" b="1" dirty="0">
              <a:solidFill>
                <a:srgbClr val="434949"/>
              </a:solidFill>
              <a:latin typeface="Calibri" panose="020F0502020204030204" charset="0"/>
              <a:cs typeface="Calibri" panose="020F0502020204030204" charset="0"/>
            </a:endParaRPr>
          </a:p>
          <a:p>
            <a:r>
              <a:rPr lang="en-US" sz="1400" dirty="0">
                <a:solidFill>
                  <a:srgbClr val="434949"/>
                </a:solidFill>
                <a:latin typeface="Calibri" panose="020F0502020204030204" charset="0"/>
                <a:cs typeface="Calibri" panose="020F0502020204030204" charset="0"/>
              </a:rPr>
              <a:t>Half-life: 2 to 4 hours  </a:t>
            </a:r>
            <a:endParaRPr lang="en-US" sz="1400" dirty="0">
              <a:solidFill>
                <a:srgbClr val="434949"/>
              </a:solidFill>
              <a:latin typeface="Calibri" panose="020F0502020204030204" charset="0"/>
              <a:cs typeface="Calibri" panose="020F0502020204030204" charset="0"/>
            </a:endParaRPr>
          </a:p>
          <a:p>
            <a:pPr marL="0" indent="0">
              <a:buNone/>
            </a:pPr>
            <a:endParaRPr lang="en-US" sz="700" b="1" dirty="0">
              <a:solidFill>
                <a:srgbClr val="434949"/>
              </a:solidFill>
              <a:latin typeface="Calibri" panose="020F0502020204030204" charset="0"/>
              <a:cs typeface="Calibri" panose="020F0502020204030204" charset="0"/>
            </a:endParaRPr>
          </a:p>
          <a:p>
            <a:pPr marL="0" indent="0">
              <a:buNone/>
            </a:pPr>
            <a:r>
              <a:rPr lang="en-US" sz="1600" b="1" dirty="0">
                <a:solidFill>
                  <a:srgbClr val="434949"/>
                </a:solidFill>
                <a:latin typeface="Calibri" panose="020F0502020204030204" charset="0"/>
                <a:cs typeface="Calibri" panose="020F0502020204030204" charset="0"/>
              </a:rPr>
              <a:t>Fentanyl </a:t>
            </a:r>
            <a:endParaRPr lang="en-US" sz="1600" b="1" dirty="0">
              <a:solidFill>
                <a:srgbClr val="434949"/>
              </a:solidFill>
              <a:latin typeface="Calibri" panose="020F0502020204030204" charset="0"/>
              <a:cs typeface="Calibri" panose="020F0502020204030204" charset="0"/>
            </a:endParaRPr>
          </a:p>
          <a:p>
            <a:r>
              <a:rPr lang="en-US" sz="1400" dirty="0">
                <a:solidFill>
                  <a:srgbClr val="434949"/>
                </a:solidFill>
                <a:latin typeface="Calibri" panose="020F0502020204030204" charset="0"/>
                <a:cs typeface="Calibri" panose="020F0502020204030204" charset="0"/>
              </a:rPr>
              <a:t>Half-life: 3.7 hours</a:t>
            </a:r>
            <a:endParaRPr lang="en-US" sz="1400" dirty="0">
              <a:solidFill>
                <a:srgbClr val="434949"/>
              </a:solidFill>
              <a:latin typeface="Calibri" panose="020F0502020204030204" charset="0"/>
              <a:cs typeface="Calibri" panose="020F0502020204030204" charset="0"/>
            </a:endParaRPr>
          </a:p>
          <a:p>
            <a:endParaRPr lang="en-US" sz="700" dirty="0">
              <a:solidFill>
                <a:srgbClr val="434949"/>
              </a:solidFill>
              <a:latin typeface="Calibri" panose="020F0502020204030204" charset="0"/>
              <a:cs typeface="Calibri" panose="020F0502020204030204" charset="0"/>
            </a:endParaRPr>
          </a:p>
          <a:p>
            <a:pPr marL="0" indent="0">
              <a:buNone/>
            </a:pPr>
            <a:r>
              <a:rPr lang="en-US" sz="1600" b="1" dirty="0">
                <a:solidFill>
                  <a:srgbClr val="434949"/>
                </a:solidFill>
                <a:latin typeface="Calibri" panose="020F0502020204030204" charset="0"/>
                <a:cs typeface="Calibri" panose="020F0502020204030204" charset="0"/>
              </a:rPr>
              <a:t>Buprenorphine </a:t>
            </a:r>
            <a:endParaRPr lang="en-US" sz="1600" b="1" dirty="0">
              <a:solidFill>
                <a:srgbClr val="434949"/>
              </a:solidFill>
              <a:latin typeface="Calibri" panose="020F0502020204030204" charset="0"/>
              <a:cs typeface="Calibri" panose="020F0502020204030204" charset="0"/>
            </a:endParaRPr>
          </a:p>
          <a:p>
            <a:r>
              <a:rPr lang="en-US" sz="1400" dirty="0">
                <a:solidFill>
                  <a:srgbClr val="434949"/>
                </a:solidFill>
                <a:latin typeface="Calibri" panose="020F0502020204030204" charset="0"/>
                <a:cs typeface="Calibri" panose="020F0502020204030204" charset="0"/>
              </a:rPr>
              <a:t>Half life: 20 to 42 hours </a:t>
            </a:r>
            <a:endParaRPr lang="en-US" sz="1400" dirty="0">
              <a:solidFill>
                <a:srgbClr val="434949"/>
              </a:solidFill>
              <a:latin typeface="Calibri" panose="020F0502020204030204" charset="0"/>
              <a:cs typeface="Calibri" panose="020F0502020204030204" charset="0"/>
            </a:endParaRPr>
          </a:p>
          <a:p>
            <a:endParaRPr lang="en-US" sz="700" dirty="0">
              <a:solidFill>
                <a:srgbClr val="434949"/>
              </a:solidFill>
              <a:latin typeface="Calibri" panose="020F0502020204030204" charset="0"/>
              <a:cs typeface="Calibri" panose="020F0502020204030204" charset="0"/>
            </a:endParaRPr>
          </a:p>
          <a:p>
            <a:pPr marL="0" indent="0">
              <a:buNone/>
            </a:pPr>
            <a:r>
              <a:rPr lang="en-US" sz="1600" b="1" dirty="0">
                <a:solidFill>
                  <a:srgbClr val="434949"/>
                </a:solidFill>
                <a:latin typeface="Calibri" panose="020F0502020204030204" charset="0"/>
                <a:cs typeface="Calibri" panose="020F0502020204030204" charset="0"/>
              </a:rPr>
              <a:t>M</a:t>
            </a:r>
            <a:r>
              <a:rPr kumimoji="0" lang="en-US" sz="16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ethadone</a:t>
            </a:r>
            <a:r>
              <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a:spcBef>
                <a:spcPts val="500"/>
              </a:spcBef>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 life: 8 to 59 hours</a:t>
            </a:r>
            <a:endParaRPr kumimoji="0" lang="en-US" sz="10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indent="0">
              <a:buNone/>
            </a:pPr>
            <a:endParaRPr kumimoji="0" lang="en-US" sz="10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charset="0"/>
                <a:ea typeface="+mn-ea"/>
                <a:cs typeface="Calibri" panose="020F0502020204030204" charset="0"/>
              </a:rPr>
            </a:fld>
            <a:endParaRPr kumimoji="0" lang="en-US" altLang="en-US" sz="1200" b="0" i="0" u="none" strike="noStrike" kern="1200" cap="none" spc="0" normalizeH="0" baseline="0" noProof="0" dirty="0" smtClean="0">
              <a:ln>
                <a:noFill/>
              </a:ln>
              <a:solidFill>
                <a:prstClr val="black">
                  <a:tint val="75000"/>
                </a:prstClr>
              </a:solidFill>
              <a:effectLst/>
              <a:uLnTx/>
              <a:uFillTx/>
              <a:latin typeface="Calibri" panose="020F0502020204030204" charset="0"/>
              <a:ea typeface="+mn-ea"/>
              <a:cs typeface="Calibri" panose="020F0502020204030204" charset="0"/>
            </a:endParaRPr>
          </a:p>
        </p:txBody>
      </p:sp>
      <p:sp>
        <p:nvSpPr>
          <p:cNvPr id="2" name="TextBox 1"/>
          <p:cNvSpPr txBox="1"/>
          <p:nvPr/>
        </p:nvSpPr>
        <p:spPr>
          <a:xfrm>
            <a:off x="5635739" y="404849"/>
            <a:ext cx="3619272"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i="0" u="none" strike="noStrike" kern="1200" cap="none" spc="0" normalizeH="0" baseline="0" noProof="0" dirty="0">
                <a:ln>
                  <a:noFill/>
                </a:ln>
                <a:solidFill>
                  <a:srgbClr val="007AFF"/>
                </a:solidFill>
                <a:effectLst/>
                <a:uLnTx/>
                <a:uFillTx/>
                <a:latin typeface="LEMON MILK" panose="00000500000000000000" charset="0"/>
                <a:ea typeface="+mn-ea"/>
                <a:cs typeface="LEMON MILK" panose="00000500000000000000" charset="0"/>
              </a:rPr>
              <a:t>Commonly Prescribed:</a:t>
            </a:r>
            <a:endParaRPr kumimoji="0" lang="en-US" sz="2000" i="0" u="none" strike="noStrike" kern="1200" cap="none" spc="0" normalizeH="0" baseline="0" noProof="0" dirty="0">
              <a:ln>
                <a:noFill/>
              </a:ln>
              <a:solidFill>
                <a:srgbClr val="007AFF"/>
              </a:solidFill>
              <a:effectLst/>
              <a:uLnTx/>
              <a:uFillTx/>
              <a:latin typeface="LEMON MILK" panose="00000500000000000000" charset="0"/>
              <a:ea typeface="+mn-ea"/>
              <a:cs typeface="LEMON MILK" panose="00000500000000000000" charset="0"/>
            </a:endParaRPr>
          </a:p>
        </p:txBody>
      </p:sp>
      <p:sp>
        <p:nvSpPr>
          <p:cNvPr id="4" name="Content Placeholder 2"/>
          <p:cNvSpPr txBox="1"/>
          <p:nvPr/>
        </p:nvSpPr>
        <p:spPr>
          <a:xfrm>
            <a:off x="8313234" y="1119860"/>
            <a:ext cx="3337932" cy="50167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Meperidine (Demerol) </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 life: 2.5 to 4 hours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endParaRPr kumimoji="0" lang="en-US" sz="7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600" b="1" dirty="0">
                <a:solidFill>
                  <a:srgbClr val="434949"/>
                </a:solidFill>
                <a:latin typeface="Calibri" panose="020F0502020204030204" charset="0"/>
                <a:cs typeface="Calibri" panose="020F0502020204030204" charset="0"/>
              </a:rPr>
              <a:t>H</a:t>
            </a:r>
            <a:r>
              <a:rPr kumimoji="0" lang="en-US" sz="16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ydromorphone</a:t>
            </a:r>
            <a:r>
              <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a:defRPr/>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 life: 2.5 hours</a:t>
            </a:r>
            <a:endParaRPr lang="en-US" sz="1600" dirty="0">
              <a:solidFill>
                <a:srgbClr val="434949"/>
              </a:solidFill>
              <a:latin typeface="Calibri" panose="020F0502020204030204" charset="0"/>
              <a:cs typeface="Calibri" panose="020F0502020204030204" charset="0"/>
            </a:endParaRPr>
          </a:p>
          <a:p>
            <a:pPr>
              <a:defRPr/>
            </a:pPr>
            <a:endParaRPr kumimoji="0" lang="en-US" sz="7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600" b="1" dirty="0">
                <a:solidFill>
                  <a:srgbClr val="434949"/>
                </a:solidFill>
                <a:latin typeface="Calibri" panose="020F0502020204030204" charset="0"/>
                <a:cs typeface="Calibri" panose="020F0502020204030204" charset="0"/>
              </a:rPr>
              <a:t>O</a:t>
            </a:r>
            <a:r>
              <a:rPr kumimoji="0" lang="en-US" sz="16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xymorphone</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a:spcBef>
                <a:spcPts val="500"/>
              </a:spcBef>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 life: 7.3 to 11.3 hours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defRPr/>
            </a:pPr>
            <a:endParaRPr kumimoji="0" lang="en-US" sz="7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600" b="1" dirty="0">
                <a:solidFill>
                  <a:srgbClr val="434949"/>
                </a:solidFill>
                <a:latin typeface="Calibri" panose="020F0502020204030204" charset="0"/>
                <a:cs typeface="Calibri" panose="020F0502020204030204" charset="0"/>
              </a:rPr>
              <a:t>T</a:t>
            </a:r>
            <a:r>
              <a:rPr kumimoji="0" lang="en-US" sz="16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ramadol</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a:spcBef>
                <a:spcPts val="500"/>
              </a:spcBef>
            </a:pP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Half-life: </a:t>
            </a:r>
            <a:r>
              <a:rPr lang="en-US" sz="1400" dirty="0">
                <a:solidFill>
                  <a:srgbClr val="434949"/>
                </a:solidFill>
                <a:latin typeface="Calibri" panose="020F0502020204030204" charset="0"/>
                <a:cs typeface="Calibri" panose="020F0502020204030204" charset="0"/>
              </a:rPr>
              <a:t>6.3</a:t>
            </a: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to </a:t>
            </a:r>
            <a:r>
              <a:rPr lang="en-US" sz="1400" dirty="0">
                <a:solidFill>
                  <a:srgbClr val="434949"/>
                </a:solidFill>
                <a:latin typeface="Calibri" panose="020F0502020204030204" charset="0"/>
                <a:cs typeface="Calibri" panose="020F0502020204030204" charset="0"/>
              </a:rPr>
              <a:t>7.9</a:t>
            </a:r>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hours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a:spcBef>
                <a:spcPts val="500"/>
              </a:spcBef>
            </a:pPr>
            <a:endParaRPr kumimoji="0" lang="en-US" sz="7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kumimoji="0" lang="en-US" sz="1600" b="1"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Tapentadol</a:t>
            </a:r>
            <a:r>
              <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(Nucynta) </a:t>
            </a:r>
            <a:endParaRPr kumimoji="0" lang="en-US" sz="16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r>
              <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Half-life: 4 to 5 hours</a:t>
            </a:r>
            <a:endParaRPr kumimoji="0" lang="en-US" sz="14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p:txBody>
      </p:sp>
      <p:pic>
        <p:nvPicPr>
          <p:cNvPr id="6" name="Picture 5" descr="18"/>
          <p:cNvPicPr>
            <a:picLocks noChangeAspect="1"/>
          </p:cNvPicPr>
          <p:nvPr/>
        </p:nvPicPr>
        <p:blipFill>
          <a:blip r:embed="rId2"/>
          <a:srcRect b="-1180"/>
          <a:stretch>
            <a:fillRect/>
          </a:stretch>
        </p:blipFill>
        <p:spPr>
          <a:xfrm>
            <a:off x="233171" y="1846580"/>
            <a:ext cx="3881755" cy="4958715"/>
          </a:xfrm>
          <a:prstGeom prst="rect">
            <a:avLst/>
          </a:prstGeom>
        </p:spPr>
      </p:pic>
      <p:sp>
        <p:nvSpPr>
          <p:cNvPr id="7" name="TextBox 6"/>
          <p:cNvSpPr txBox="1"/>
          <p:nvPr/>
        </p:nvSpPr>
        <p:spPr>
          <a:xfrm>
            <a:off x="8149683" y="6187073"/>
            <a:ext cx="3501483" cy="338554"/>
          </a:xfrm>
          <a:prstGeom prst="rect">
            <a:avLst/>
          </a:prstGeom>
          <a:noFill/>
        </p:spPr>
        <p:txBody>
          <a:bodyPr wrap="square" rtlCol="0">
            <a:spAutoFit/>
          </a:bodyPr>
          <a:lstStyle/>
          <a:p>
            <a:pPr algn="ctr"/>
            <a:r>
              <a:rPr lang="en-US" sz="1600" b="1" dirty="0">
                <a:solidFill>
                  <a:srgbClr val="434949"/>
                </a:solidFill>
                <a:latin typeface="Calibri" panose="020F0502020204030204" charset="0"/>
                <a:cs typeface="Calibri" panose="020F0502020204030204" charset="0"/>
              </a:rPr>
              <a:t>Source: </a:t>
            </a:r>
            <a:r>
              <a:rPr lang="en-US" sz="1600" b="1" dirty="0" err="1">
                <a:solidFill>
                  <a:srgbClr val="434949"/>
                </a:solidFill>
                <a:latin typeface="Calibri" panose="020F0502020204030204" charset="0"/>
                <a:cs typeface="Calibri" panose="020F0502020204030204" charset="0"/>
              </a:rPr>
              <a:t>Epocrates</a:t>
            </a:r>
            <a:endParaRPr lang="en-US" sz="1600" b="1" dirty="0" err="1">
              <a:solidFill>
                <a:srgbClr val="434949"/>
              </a:solidFill>
              <a:latin typeface="Calibri" panose="020F0502020204030204" charset="0"/>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077200" y="6400800"/>
            <a:ext cx="2133600" cy="320675"/>
          </a:xfr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6B0686D-034E-43F3-B9C1-F8A39428DD24}"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fld>
            <a:endParaRPr kumimoji="0" lang="en-US" alt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p:cNvSpPr txBox="1"/>
          <p:nvPr/>
        </p:nvSpPr>
        <p:spPr>
          <a:xfrm>
            <a:off x="5422651" y="2439011"/>
            <a:ext cx="6161161" cy="30170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defRPr/>
            </a:pPr>
            <a:r>
              <a:rPr lang="en-US" sz="1800" dirty="0">
                <a:solidFill>
                  <a:srgbClr val="434949"/>
                </a:solidFill>
                <a:latin typeface="Calibri" panose="020F0502020204030204" charset="0"/>
                <a:cs typeface="Calibri" panose="020F0502020204030204" charset="0"/>
              </a:rPr>
              <a:t>The combination of opioids with </a:t>
            </a:r>
            <a:r>
              <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various blood pressure medications or benzodiazepines can cause:</a:t>
            </a:r>
            <a:endParaRPr kumimoji="0" lang="en-US" sz="1800" b="1"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Hypotension</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sz="1800" dirty="0">
                <a:solidFill>
                  <a:srgbClr val="434949"/>
                </a:solidFill>
                <a:latin typeface="Calibri" panose="020F0502020204030204" charset="0"/>
                <a:cs typeface="Calibri" panose="020F0502020204030204" charset="0"/>
              </a:rPr>
              <a:t>R</a:t>
            </a:r>
            <a:r>
              <a:rPr kumimoji="0" lang="en-US" sz="1800" b="0"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espiratory</a:t>
            </a:r>
            <a:r>
              <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depression</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sz="1800" dirty="0">
                <a:solidFill>
                  <a:srgbClr val="434949"/>
                </a:solidFill>
                <a:latin typeface="Calibri" panose="020F0502020204030204" charset="0"/>
                <a:cs typeface="Calibri" panose="020F0502020204030204" charset="0"/>
              </a:rPr>
              <a:t>A</a:t>
            </a:r>
            <a:r>
              <a:rPr kumimoji="0" lang="en-US" sz="1800" b="0"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rrhythmias</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sz="1800" dirty="0">
                <a:solidFill>
                  <a:srgbClr val="434949"/>
                </a:solidFill>
                <a:latin typeface="Calibri" panose="020F0502020204030204" charset="0"/>
                <a:cs typeface="Calibri" panose="020F0502020204030204" charset="0"/>
              </a:rPr>
              <a:t>P</a:t>
            </a:r>
            <a:r>
              <a:rPr kumimoji="0" lang="en-US" sz="1800" b="0"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sychomotor</a:t>
            </a:r>
            <a:r>
              <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 impairment</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rPr>
              <a:t>Sedation</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r>
              <a:rPr lang="en-US" sz="1800" dirty="0">
                <a:solidFill>
                  <a:srgbClr val="434949"/>
                </a:solidFill>
                <a:latin typeface="Calibri" panose="020F0502020204030204" charset="0"/>
                <a:cs typeface="Calibri" panose="020F0502020204030204" charset="0"/>
              </a:rPr>
              <a:t>C</a:t>
            </a:r>
            <a:r>
              <a:rPr kumimoji="0" lang="en-US" sz="1800" b="0" i="0" u="none" strike="noStrike" kern="1200" cap="none" spc="0" normalizeH="0" baseline="0" noProof="0" dirty="0" err="1">
                <a:ln>
                  <a:noFill/>
                </a:ln>
                <a:solidFill>
                  <a:srgbClr val="434949"/>
                </a:solidFill>
                <a:effectLst/>
                <a:uLnTx/>
                <a:uFillTx/>
                <a:latin typeface="Calibri" panose="020F0502020204030204" charset="0"/>
                <a:ea typeface="+mn-ea"/>
                <a:cs typeface="Calibri" panose="020F0502020204030204" charset="0"/>
              </a:rPr>
              <a:t>oma</a:t>
            </a: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defRPr/>
            </a:pPr>
            <a:endParaRPr kumimoji="0" lang="en-US" sz="1800" b="0" i="0" u="none" strike="noStrike" kern="1200" cap="none" spc="0" normalizeH="0" baseline="0" noProof="0" dirty="0">
              <a:ln>
                <a:noFill/>
              </a:ln>
              <a:solidFill>
                <a:srgbClr val="434949"/>
              </a:solidFill>
              <a:effectLst/>
              <a:uLnTx/>
              <a:uFillTx/>
              <a:latin typeface="Calibri" panose="020F0502020204030204" charset="0"/>
              <a:ea typeface="+mn-ea"/>
              <a:cs typeface="Calibri" panose="020F0502020204030204" charset="0"/>
            </a:endParaRPr>
          </a:p>
        </p:txBody>
      </p:sp>
      <p:sp>
        <p:nvSpPr>
          <p:cNvPr id="2" name="Content Placeholder 2"/>
          <p:cNvSpPr txBox="1"/>
          <p:nvPr/>
        </p:nvSpPr>
        <p:spPr>
          <a:xfrm>
            <a:off x="492512" y="1463138"/>
            <a:ext cx="11206975" cy="451832"/>
          </a:xfrm>
          <a:prstGeom prst="rect">
            <a:avLst/>
          </a:prstGeom>
        </p:spPr>
        <p:txBody>
          <a:bodyPr vert="horz" lIns="91440" tIns="45720" rIns="91440" bIns="45720" numCol="1"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Font typeface="Arial" panose="020B0604020202020204" pitchFamily="34" charset="0"/>
              <a:buNone/>
            </a:pPr>
            <a:r>
              <a:rPr lang="en-US" sz="1800" b="1" dirty="0">
                <a:solidFill>
                  <a:srgbClr val="434949"/>
                </a:solidFill>
                <a:cs typeface="Arial" panose="020B0604020202020204"/>
              </a:rPr>
              <a:t>Opioids are schedule II controlled substances except Buprenorphine which is schedule III</a:t>
            </a:r>
            <a:endParaRPr lang="en-US" sz="1800" b="1" dirty="0">
              <a:solidFill>
                <a:srgbClr val="434949"/>
              </a:solidFill>
              <a:cs typeface="Arial" panose="020B0604020202020204"/>
            </a:endParaRPr>
          </a:p>
        </p:txBody>
      </p:sp>
      <p:sp>
        <p:nvSpPr>
          <p:cNvPr id="4" name="Text Box 3"/>
          <p:cNvSpPr txBox="1"/>
          <p:nvPr/>
        </p:nvSpPr>
        <p:spPr>
          <a:xfrm>
            <a:off x="701675" y="2365375"/>
            <a:ext cx="3724910" cy="3041015"/>
          </a:xfrm>
          <a:prstGeom prst="rect">
            <a:avLst/>
          </a:prstGeom>
          <a:noFill/>
        </p:spPr>
        <p:txBody>
          <a:bodyPr wrap="square" rtlCol="0" anchor="t">
            <a:spAutoFit/>
          </a:bodyPr>
          <a:p>
            <a:pPr marL="0">
              <a:lnSpc>
                <a:spcPct val="120000"/>
              </a:lnSpc>
              <a:spcBef>
                <a:spcPts val="0"/>
              </a:spcBef>
              <a:buNone/>
            </a:pPr>
            <a:r>
              <a:rPr lang="en-US" sz="1600" b="1" dirty="0">
                <a:solidFill>
                  <a:srgbClr val="434949"/>
                </a:solidFill>
                <a:latin typeface="Calibri" panose="020F0502020204030204" charset="0"/>
                <a:cs typeface="Calibri" panose="020F0502020204030204" charset="0"/>
                <a:sym typeface="+mn-ea"/>
              </a:rPr>
              <a:t>Side Effects:</a:t>
            </a:r>
            <a:endParaRPr lang="en-US" sz="1600" b="1"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Psychomotor impairment</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Dizziness, lightheadedness</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Confusion</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Somnolence</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Headaches </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Nausea/vomiting </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Anxiety </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Abdominal pain, constipation </a:t>
            </a:r>
            <a:endParaRPr lang="en-US" sz="1600" dirty="0">
              <a:solidFill>
                <a:srgbClr val="434949"/>
              </a:solidFill>
              <a:latin typeface="Calibri" panose="020F0502020204030204" charset="0"/>
              <a:cs typeface="Calibri" panose="020F0502020204030204" charset="0"/>
            </a:endParaRPr>
          </a:p>
          <a:p>
            <a:pPr marL="285750" indent="-285750">
              <a:lnSpc>
                <a:spcPct val="120000"/>
              </a:lnSpc>
              <a:spcBef>
                <a:spcPts val="0"/>
              </a:spcBef>
              <a:buFont typeface="Arial" panose="020B0604020202020204" pitchFamily="34" charset="0"/>
              <a:buChar char="•"/>
            </a:pPr>
            <a:r>
              <a:rPr lang="en-US" sz="1600" dirty="0">
                <a:solidFill>
                  <a:srgbClr val="434949"/>
                </a:solidFill>
                <a:latin typeface="Calibri" panose="020F0502020204030204" charset="0"/>
                <a:cs typeface="Calibri" panose="020F0502020204030204" charset="0"/>
                <a:sym typeface="+mn-ea"/>
              </a:rPr>
              <a:t>Xerostomia (dry mouth) </a:t>
            </a:r>
            <a:endParaRPr lang="en-US" sz="1600" dirty="0">
              <a:solidFill>
                <a:srgbClr val="434949"/>
              </a:solidFill>
              <a:latin typeface="Calibri" panose="020F0502020204030204" charset="0"/>
              <a:cs typeface="Calibri" panose="020F0502020204030204"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2459" y="3075057"/>
            <a:ext cx="36806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7AFF"/>
                </a:solidFill>
                <a:effectLst/>
                <a:uLnTx/>
                <a:uFillTx/>
                <a:latin typeface="LEMON MILK" panose="00000500000000000000"/>
                <a:ea typeface="+mn-ea"/>
                <a:cs typeface="+mn-cs"/>
              </a:rPr>
              <a:t>STIMULANTS</a:t>
            </a:r>
            <a:endParaRPr kumimoji="0" lang="en-US" sz="4000" b="1" i="0" u="none" strike="noStrike" kern="1200" cap="none" spc="0" normalizeH="0" baseline="0" noProof="0" dirty="0">
              <a:ln>
                <a:noFill/>
              </a:ln>
              <a:solidFill>
                <a:srgbClr val="007AFF"/>
              </a:solidFill>
              <a:effectLst/>
              <a:uLnTx/>
              <a:uFillTx/>
              <a:latin typeface="LEMON MILK" panose="0000050000000000000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9074</Words>
  <Application>WPS Presentation</Application>
  <PresentationFormat>Widescreen</PresentationFormat>
  <Paragraphs>556</Paragraphs>
  <Slides>28</Slides>
  <Notes>13</Notes>
  <HiddenSlides>0</HiddenSlides>
  <MMClips>0</MMClips>
  <ScaleCrop>false</ScaleCrop>
  <HeadingPairs>
    <vt:vector size="6" baseType="variant">
      <vt:variant>
        <vt:lpstr>已用的字体</vt:lpstr>
      </vt:variant>
      <vt:variant>
        <vt:i4>13</vt:i4>
      </vt:variant>
      <vt:variant>
        <vt:lpstr>主题</vt:lpstr>
      </vt:variant>
      <vt:variant>
        <vt:i4>2</vt:i4>
      </vt:variant>
      <vt:variant>
        <vt:lpstr>幻灯片标题</vt:lpstr>
      </vt:variant>
      <vt:variant>
        <vt:i4>28</vt:i4>
      </vt:variant>
    </vt:vector>
  </HeadingPairs>
  <TitlesOfParts>
    <vt:vector size="43" baseType="lpstr">
      <vt:lpstr>Arial</vt:lpstr>
      <vt:lpstr>SimSun</vt:lpstr>
      <vt:lpstr>Wingdings</vt:lpstr>
      <vt:lpstr>LEMON MILK</vt:lpstr>
      <vt:lpstr>Calibri</vt:lpstr>
      <vt:lpstr>Calibri</vt:lpstr>
      <vt:lpstr>Helvetica Neue</vt:lpstr>
      <vt:lpstr>Cambria</vt:lpstr>
      <vt:lpstr>Arial</vt:lpstr>
      <vt:lpstr>LEMON MILK</vt:lpstr>
      <vt:lpstr>Microsoft YaHei</vt:lpstr>
      <vt:lpstr>Arial Unicode MS</vt:lpstr>
      <vt:lpstr>Calibri Light</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MODAFINILS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Jeff</dc:creator>
  <cp:lastModifiedBy>Jon</cp:lastModifiedBy>
  <cp:revision>211</cp:revision>
  <cp:lastPrinted>2023-02-28T22:24:00Z</cp:lastPrinted>
  <dcterms:created xsi:type="dcterms:W3CDTF">2022-08-18T15:06:00Z</dcterms:created>
  <dcterms:modified xsi:type="dcterms:W3CDTF">2024-02-27T16:33:42Z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8FAF5D6681F244048283DACB514CB085</vt:lpwstr>
  </property>
  <property fmtid="{D5CDD505-2E9C-101B-9397-08002B2CF9AE}" pid="3" name="KSOProductBuildVer">
    <vt:lpwstr>1033-11.2.0.11191</vt:lpwstr>
  </property>
</Properties>
</file>